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47"/>
  </p:notesMasterIdLst>
  <p:handoutMasterIdLst>
    <p:handoutMasterId r:id="rId48"/>
  </p:handoutMasterIdLst>
  <p:sldIdLst>
    <p:sldId id="256" r:id="rId3"/>
    <p:sldId id="388" r:id="rId4"/>
    <p:sldId id="387" r:id="rId5"/>
    <p:sldId id="363" r:id="rId6"/>
    <p:sldId id="364" r:id="rId7"/>
    <p:sldId id="365" r:id="rId8"/>
    <p:sldId id="282" r:id="rId9"/>
    <p:sldId id="381" r:id="rId10"/>
    <p:sldId id="298" r:id="rId11"/>
    <p:sldId id="301" r:id="rId12"/>
    <p:sldId id="299" r:id="rId13"/>
    <p:sldId id="302" r:id="rId14"/>
    <p:sldId id="389" r:id="rId15"/>
    <p:sldId id="257" r:id="rId16"/>
    <p:sldId id="392" r:id="rId17"/>
    <p:sldId id="383" r:id="rId18"/>
    <p:sldId id="372" r:id="rId19"/>
    <p:sldId id="295" r:id="rId20"/>
    <p:sldId id="297" r:id="rId21"/>
    <p:sldId id="303" r:id="rId22"/>
    <p:sldId id="336" r:id="rId23"/>
    <p:sldId id="373" r:id="rId24"/>
    <p:sldId id="317" r:id="rId25"/>
    <p:sldId id="318" r:id="rId26"/>
    <p:sldId id="356" r:id="rId27"/>
    <p:sldId id="374" r:id="rId28"/>
    <p:sldId id="375" r:id="rId29"/>
    <p:sldId id="376" r:id="rId30"/>
    <p:sldId id="378" r:id="rId31"/>
    <p:sldId id="377" r:id="rId32"/>
    <p:sldId id="267" r:id="rId33"/>
    <p:sldId id="335" r:id="rId34"/>
    <p:sldId id="382" r:id="rId35"/>
    <p:sldId id="385" r:id="rId36"/>
    <p:sldId id="386" r:id="rId37"/>
    <p:sldId id="380" r:id="rId38"/>
    <p:sldId id="348" r:id="rId39"/>
    <p:sldId id="349" r:id="rId40"/>
    <p:sldId id="350" r:id="rId41"/>
    <p:sldId id="330" r:id="rId42"/>
    <p:sldId id="384" r:id="rId43"/>
    <p:sldId id="391" r:id="rId44"/>
    <p:sldId id="358" r:id="rId45"/>
    <p:sldId id="361" r:id="rId46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7"/>
    <p:restoredTop sz="87897"/>
  </p:normalViewPr>
  <p:slideViewPr>
    <p:cSldViewPr snapToGrid="0" snapToObjects="1">
      <p:cViewPr varScale="1">
        <p:scale>
          <a:sx n="76" d="100"/>
          <a:sy n="76" d="100"/>
        </p:scale>
        <p:origin x="216" y="1808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3A391-FCEB-DE42-BDA9-FFA30A5485F8}" type="datetimeFigureOut">
              <a:rPr lang="en-US" smtClean="0"/>
              <a:t>3/15/18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46A7F-8EDC-D942-A86A-7B95024C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7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3/15/18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047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55412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52556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1313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42133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18143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65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13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6199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04074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13364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93418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Notes: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- Any regularization is a type of bias: It tells us how to select a model among others, absent additional evidence from the data.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- Regularization terms are </a:t>
            </a:r>
            <a:r>
              <a:rPr lang="en-US" sz="1200" i="1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independent of the data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. Therefore it reduces the variance of the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76863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Least Absolute Shrinkage and Selection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10150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5514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- Note the 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isosurfaces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for the various 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Lp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norms -  the L1 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isosurface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shows why any increase in value of any parameter has to be offset by an equal decrease in the value of another.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76525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10237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60273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18933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55843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2500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8713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53690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98404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96312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33616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3/15/18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>
                <a:solidFill>
                  <a:srgbClr val="003262"/>
                </a:solidFill>
              </a:rPr>
              <a:t>D</a:t>
            </a:r>
            <a:r>
              <a:rPr lang="en-US" sz="2667" b="1" dirty="0">
                <a:solidFill>
                  <a:srgbClr val="003262"/>
                </a:solidFill>
              </a:rPr>
              <a:t>S</a:t>
            </a:r>
            <a:r>
              <a:rPr lang="en-US" sz="2667" b="1" baseline="0" dirty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201</a:t>
            </a:r>
            <a:r>
              <a:rPr lang="en-US" sz="2400" b="1" dirty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200"/>
            </a:lvl1pPr>
            <a:lvl2pPr lvl="1" rtl="0">
              <a:spcBef>
                <a:spcPts val="0"/>
              </a:spcBef>
              <a:spcAft>
                <a:spcPts val="533"/>
              </a:spcAft>
              <a:defRPr sz="3200"/>
            </a:lvl2pPr>
            <a:lvl3pPr lvl="2" rtl="0">
              <a:spcBef>
                <a:spcPts val="0"/>
              </a:spcBef>
              <a:spcAft>
                <a:spcPts val="533"/>
              </a:spcAft>
              <a:defRPr sz="3200"/>
            </a:lvl3pPr>
            <a:lvl4pPr lvl="3" rtl="0">
              <a:spcBef>
                <a:spcPts val="0"/>
              </a:spcBef>
              <a:spcAft>
                <a:spcPts val="533"/>
              </a:spcAft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3/15/18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3/15/18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3/15/18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3/15/18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96863" marR="0" lvl="0" indent="-284163" algn="l" rtl="0">
        <a:lnSpc>
          <a:spcPct val="100000"/>
        </a:lnSpc>
        <a:spcBef>
          <a:spcPts val="0"/>
        </a:spcBef>
        <a:spcAft>
          <a:spcPts val="0"/>
        </a:spcAft>
        <a:buNone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rnando.perez@Berkeley.edu" TargetMode="External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xtbook.ds100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image" Target="../media/image26.emf"/><Relationship Id="rId18" Type="http://schemas.openxmlformats.org/officeDocument/2006/relationships/image" Target="../media/image39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12" Type="http://schemas.openxmlformats.org/officeDocument/2006/relationships/image" Target="../media/image25.emf"/><Relationship Id="rId17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emf"/><Relationship Id="rId11" Type="http://schemas.openxmlformats.org/officeDocument/2006/relationships/image" Target="../media/image23.emf"/><Relationship Id="rId5" Type="http://schemas.openxmlformats.org/officeDocument/2006/relationships/image" Target="../media/image31.emf"/><Relationship Id="rId15" Type="http://schemas.openxmlformats.org/officeDocument/2006/relationships/image" Target="../media/image36.emf"/><Relationship Id="rId10" Type="http://schemas.openxmlformats.org/officeDocument/2006/relationships/image" Target="../media/image28.emf"/><Relationship Id="rId4" Type="http://schemas.openxmlformats.org/officeDocument/2006/relationships/image" Target="../media/image30.emf"/><Relationship Id="rId9" Type="http://schemas.openxmlformats.org/officeDocument/2006/relationships/image" Target="../media/image27.emf"/><Relationship Id="rId14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27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emf"/><Relationship Id="rId11" Type="http://schemas.openxmlformats.org/officeDocument/2006/relationships/image" Target="../media/image39.emf"/><Relationship Id="rId5" Type="http://schemas.openxmlformats.org/officeDocument/2006/relationships/image" Target="../media/image23.emf"/><Relationship Id="rId10" Type="http://schemas.openxmlformats.org/officeDocument/2006/relationships/image" Target="../media/image38.emf"/><Relationship Id="rId4" Type="http://schemas.openxmlformats.org/officeDocument/2006/relationships/image" Target="../media/image28.emf"/><Relationship Id="rId9" Type="http://schemas.openxmlformats.org/officeDocument/2006/relationships/image" Target="../media/image40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41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Relationship Id="rId9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38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44.emf"/><Relationship Id="rId3" Type="http://schemas.openxmlformats.org/officeDocument/2006/relationships/image" Target="../media/image46.emf"/><Relationship Id="rId7" Type="http://schemas.openxmlformats.org/officeDocument/2006/relationships/image" Target="../media/image32.emf"/><Relationship Id="rId12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emf"/><Relationship Id="rId11" Type="http://schemas.openxmlformats.org/officeDocument/2006/relationships/image" Target="../media/image38.emf"/><Relationship Id="rId5" Type="http://schemas.openxmlformats.org/officeDocument/2006/relationships/image" Target="../media/image31.emf"/><Relationship Id="rId10" Type="http://schemas.openxmlformats.org/officeDocument/2006/relationships/image" Target="../media/image43.emf"/><Relationship Id="rId4" Type="http://schemas.openxmlformats.org/officeDocument/2006/relationships/image" Target="../media/image30.emf"/><Relationship Id="rId9" Type="http://schemas.openxmlformats.org/officeDocument/2006/relationships/image" Target="../media/image34.emf"/><Relationship Id="rId14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3.emf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emf"/><Relationship Id="rId5" Type="http://schemas.openxmlformats.org/officeDocument/2006/relationships/image" Target="../media/image47.emf"/><Relationship Id="rId4" Type="http://schemas.openxmlformats.org/officeDocument/2006/relationships/image" Target="../media/image38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3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emf"/><Relationship Id="rId5" Type="http://schemas.openxmlformats.org/officeDocument/2006/relationships/image" Target="../media/image47.emf"/><Relationship Id="rId4" Type="http://schemas.openxmlformats.org/officeDocument/2006/relationships/image" Target="../media/image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5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emf"/><Relationship Id="rId5" Type="http://schemas.openxmlformats.org/officeDocument/2006/relationships/image" Target="../media/image47.emf"/><Relationship Id="rId4" Type="http://schemas.openxmlformats.org/officeDocument/2006/relationships/image" Target="../media/image3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emf"/><Relationship Id="rId5" Type="http://schemas.openxmlformats.org/officeDocument/2006/relationships/image" Target="../media/image44.emf"/><Relationship Id="rId4" Type="http://schemas.openxmlformats.org/officeDocument/2006/relationships/image" Target="../media/image3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43.emf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emf"/><Relationship Id="rId5" Type="http://schemas.openxmlformats.org/officeDocument/2006/relationships/image" Target="../media/image51.emf"/><Relationship Id="rId4" Type="http://schemas.openxmlformats.org/officeDocument/2006/relationships/image" Target="../media/image4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hyperlink" Target="http://bit.ly/ds100-sp18-bv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hyperlink" Target="http://bit.ly/ds100-sp18-bv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tiff"/><Relationship Id="rId4" Type="http://schemas.openxmlformats.org/officeDocument/2006/relationships/image" Target="../media/image58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66.emf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11" Type="http://schemas.openxmlformats.org/officeDocument/2006/relationships/image" Target="../media/image39.emf"/><Relationship Id="rId5" Type="http://schemas.openxmlformats.org/officeDocument/2006/relationships/image" Target="../media/image58.emf"/><Relationship Id="rId10" Type="http://schemas.openxmlformats.org/officeDocument/2006/relationships/image" Target="../media/image41.emf"/><Relationship Id="rId4" Type="http://schemas.openxmlformats.org/officeDocument/2006/relationships/image" Target="../media/image57.emf"/><Relationship Id="rId9" Type="http://schemas.openxmlformats.org/officeDocument/2006/relationships/image" Target="../media/image5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5.png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22127" y="386493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uFillTx/>
              </a:rPr>
              <a:t>The Bias Variance Tradeoff</a:t>
            </a:r>
            <a:br>
              <a:rPr lang="en-US" b="1" dirty="0">
                <a:uFillTx/>
              </a:rPr>
            </a:br>
            <a:r>
              <a:rPr lang="en-US" b="1" dirty="0"/>
              <a:t>and Regularization</a:t>
            </a:r>
            <a:endParaRPr lang="en-US" sz="5400" i="1" dirty="0">
              <a:uFillTx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2442" y="3884277"/>
            <a:ext cx="8338783" cy="2058488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uFillTx/>
              </a:rPr>
              <a:t>Slides by:</a:t>
            </a:r>
          </a:p>
          <a:p>
            <a:pPr algn="l"/>
            <a:r>
              <a:rPr lang="en-US" b="1" dirty="0">
                <a:uFillTx/>
              </a:rPr>
              <a:t>Joseph E. Gonzalez </a:t>
            </a:r>
            <a:r>
              <a:rPr lang="en-US" sz="2000" dirty="0">
                <a:uFillTx/>
                <a:hlinkClick r:id="rId2"/>
              </a:rPr>
              <a:t>jegonzal@cs.berkeley.edu</a:t>
            </a:r>
          </a:p>
          <a:p>
            <a:pPr algn="l"/>
            <a:r>
              <a:rPr lang="en-US" sz="2000" dirty="0">
                <a:uFillTx/>
              </a:rPr>
              <a:t>Spring’18 updates: </a:t>
            </a:r>
          </a:p>
          <a:p>
            <a:pPr algn="l"/>
            <a:r>
              <a:rPr lang="en-US" sz="2000" b="1" dirty="0">
                <a:uFillTx/>
              </a:rPr>
              <a:t>Fernando Perez</a:t>
            </a:r>
            <a:r>
              <a:rPr lang="en-US" sz="2000" dirty="0">
                <a:uFillTx/>
              </a:rPr>
              <a:t> </a:t>
            </a:r>
            <a:r>
              <a:rPr lang="en-US" sz="2000" dirty="0">
                <a:uFillTx/>
                <a:hlinkClick r:id="rId3"/>
              </a:rPr>
              <a:t>fernando.perez@berkeley.edu</a:t>
            </a:r>
            <a:r>
              <a:rPr lang="en-US" sz="2000" dirty="0">
                <a:uFillTx/>
              </a:rPr>
              <a:t>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202939" y="3515940"/>
            <a:ext cx="2960361" cy="2855070"/>
            <a:chOff x="2398281" y="1322640"/>
            <a:chExt cx="4896161" cy="4722019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095395" y="5336382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015076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523009" y="1322640"/>
              <a:ext cx="984132" cy="1985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64D874-669B-1246-A33D-D6BAE18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19" y="4282893"/>
            <a:ext cx="5512706" cy="241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50" y="134303"/>
            <a:ext cx="10801350" cy="1325563"/>
          </a:xfrm>
        </p:spPr>
        <p:txBody>
          <a:bodyPr/>
          <a:lstStyle/>
          <a:p>
            <a:r>
              <a:rPr lang="en-US" dirty="0"/>
              <a:t>Bias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150" y="1311275"/>
            <a:ext cx="11207382" cy="4351339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i="1" dirty="0"/>
              <a:t>The expected deviation between the predicted value and the true value </a:t>
            </a:r>
            <a:endParaRPr lang="en-US" sz="3200" dirty="0"/>
          </a:p>
          <a:p>
            <a:r>
              <a:rPr lang="en-US" sz="3200" dirty="0"/>
              <a:t>Depends on both the:</a:t>
            </a:r>
          </a:p>
          <a:p>
            <a:pPr lvl="1"/>
            <a:r>
              <a:rPr lang="en-US" b="1" dirty="0"/>
              <a:t>choice</a:t>
            </a:r>
            <a:r>
              <a:rPr lang="en-US" dirty="0"/>
              <a:t> of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f</a:t>
            </a:r>
          </a:p>
          <a:p>
            <a:pPr lvl="1"/>
            <a:r>
              <a:rPr lang="en-US" b="1" dirty="0"/>
              <a:t>learning procedure</a:t>
            </a:r>
          </a:p>
          <a:p>
            <a:r>
              <a:rPr lang="en-US" b="1" i="1" dirty="0"/>
              <a:t>Under-fitting</a:t>
            </a:r>
          </a:p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564399" y="2521893"/>
            <a:ext cx="5432273" cy="4113219"/>
            <a:chOff x="6207277" y="2227946"/>
            <a:chExt cx="5432273" cy="4113219"/>
          </a:xfrm>
        </p:grpSpPr>
        <p:grpSp>
          <p:nvGrpSpPr>
            <p:cNvPr id="10" name="Group 9"/>
            <p:cNvGrpSpPr/>
            <p:nvPr/>
          </p:nvGrpSpPr>
          <p:grpSpPr>
            <a:xfrm>
              <a:off x="6207277" y="2227946"/>
              <a:ext cx="5418888" cy="4113219"/>
              <a:chOff x="6432001" y="2128555"/>
              <a:chExt cx="5418888" cy="4113219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432001" y="2544319"/>
                <a:ext cx="5418888" cy="36974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432001" y="2128555"/>
                <a:ext cx="3748142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All possible functions</a:t>
                </a:r>
              </a:p>
            </p:txBody>
          </p:sp>
        </p:grpSp>
        <p:sp>
          <p:nvSpPr>
            <p:cNvPr id="8" name="Freeform 7"/>
            <p:cNvSpPr/>
            <p:nvPr/>
          </p:nvSpPr>
          <p:spPr>
            <a:xfrm>
              <a:off x="6921521" y="3255989"/>
              <a:ext cx="2811559" cy="2346307"/>
            </a:xfrm>
            <a:custGeom>
              <a:avLst/>
              <a:gdLst>
                <a:gd name="connsiteX0" fmla="*/ 41854 w 2172822"/>
                <a:gd name="connsiteY0" fmla="*/ 584262 h 1859941"/>
                <a:gd name="connsiteX1" fmla="*/ 677958 w 2172822"/>
                <a:gd name="connsiteY1" fmla="*/ 14418 h 1859941"/>
                <a:gd name="connsiteX2" fmla="*/ 1857402 w 2172822"/>
                <a:gd name="connsiteY2" fmla="*/ 305966 h 1859941"/>
                <a:gd name="connsiteX3" fmla="*/ 2056184 w 2172822"/>
                <a:gd name="connsiteY3" fmla="*/ 1697444 h 1859941"/>
                <a:gd name="connsiteX4" fmla="*/ 280393 w 2172822"/>
                <a:gd name="connsiteY4" fmla="*/ 1710696 h 1859941"/>
                <a:gd name="connsiteX5" fmla="*/ 41854 w 2172822"/>
                <a:gd name="connsiteY5" fmla="*/ 584262 h 185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822" h="1859941">
                  <a:moveTo>
                    <a:pt x="41854" y="584262"/>
                  </a:moveTo>
                  <a:cubicBezTo>
                    <a:pt x="108115" y="301549"/>
                    <a:pt x="375367" y="60801"/>
                    <a:pt x="677958" y="14418"/>
                  </a:cubicBezTo>
                  <a:cubicBezTo>
                    <a:pt x="980549" y="-31965"/>
                    <a:pt x="1627698" y="25462"/>
                    <a:pt x="1857402" y="305966"/>
                  </a:cubicBezTo>
                  <a:cubicBezTo>
                    <a:pt x="2087106" y="586470"/>
                    <a:pt x="2319019" y="1463322"/>
                    <a:pt x="2056184" y="1697444"/>
                  </a:cubicBezTo>
                  <a:cubicBezTo>
                    <a:pt x="1793349" y="1931566"/>
                    <a:pt x="613906" y="1891809"/>
                    <a:pt x="280393" y="1710696"/>
                  </a:cubicBezTo>
                  <a:cubicBezTo>
                    <a:pt x="-53120" y="1529583"/>
                    <a:pt x="-24407" y="866975"/>
                    <a:pt x="41854" y="584262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64313" y="3105992"/>
              <a:ext cx="3068767" cy="1830880"/>
            </a:xfrm>
            <a:prstGeom prst="rect">
              <a:avLst/>
            </a:prstGeom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2800" dirty="0"/>
                <a:t>Possible </a:t>
              </a:r>
              <a:r>
                <a:rPr lang="en-US" sz="2800" dirty="0" err="1"/>
                <a:t>θ</a:t>
              </a:r>
              <a:r>
                <a:rPr lang="en-US" sz="2800" dirty="0"/>
                <a:t> values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0700" y="4340086"/>
              <a:ext cx="526576" cy="596786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10231783" y="5797864"/>
              <a:ext cx="198782" cy="198782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430565" y="5567423"/>
              <a:ext cx="1208985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True </a:t>
              </a:r>
              <a:br>
                <a:rPr lang="en-US" dirty="0"/>
              </a:br>
              <a:r>
                <a:rPr lang="en-US" dirty="0"/>
                <a:t>Function 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9501564" y="5234571"/>
              <a:ext cx="198782" cy="198782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>
              <a:stCxn id="14" idx="5"/>
              <a:endCxn id="12" idx="1"/>
            </p:cNvCxnSpPr>
            <p:nvPr/>
          </p:nvCxnSpPr>
          <p:spPr>
            <a:xfrm>
              <a:off x="9671235" y="5404242"/>
              <a:ext cx="589659" cy="422733"/>
            </a:xfrm>
            <a:prstGeom prst="straightConnector1">
              <a:avLst/>
            </a:prstGeom>
            <a:ln w="44450"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9924636" y="5025549"/>
              <a:ext cx="1071127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chemeClr val="accent4"/>
                  </a:solidFill>
                </a:rPr>
                <a:t>Bias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133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73416-FAF2-274E-B21A-90753BCC2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610" y="3289465"/>
            <a:ext cx="7727389" cy="3423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703047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the variability of the random noise in the process we are trying to model</a:t>
            </a:r>
            <a:endParaRPr lang="en-US" i="1" dirty="0"/>
          </a:p>
          <a:p>
            <a:r>
              <a:rPr lang="en-US" dirty="0"/>
              <a:t>measurement variability</a:t>
            </a:r>
          </a:p>
          <a:p>
            <a:r>
              <a:rPr lang="en-US" dirty="0"/>
              <a:t>stochasticity</a:t>
            </a:r>
          </a:p>
          <a:p>
            <a:r>
              <a:rPr lang="en-US" dirty="0"/>
              <a:t>missing information</a:t>
            </a:r>
          </a:p>
          <a:p>
            <a:pPr marL="14287" indent="0">
              <a:buNone/>
            </a:pPr>
            <a:endParaRPr lang="en-US" b="1" dirty="0"/>
          </a:p>
          <a:p>
            <a:pPr marL="14287" indent="0">
              <a:buNone/>
            </a:pPr>
            <a:r>
              <a:rPr lang="en-US" b="1" dirty="0"/>
              <a:t>Beyond our control</a:t>
            </a:r>
            <a:br>
              <a:rPr lang="en-US" b="1" dirty="0"/>
            </a:br>
            <a:r>
              <a:rPr lang="en-US" b="1" dirty="0"/>
              <a:t>(usually)</a:t>
            </a:r>
          </a:p>
        </p:txBody>
      </p:sp>
    </p:spTree>
    <p:extLst>
      <p:ext uri="{BB962C8B-B14F-4D97-AF65-F5344CB8AC3E}">
        <p14:creationId xmlns:p14="http://schemas.microsoft.com/office/powerpoint/2010/main" val="29580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50D71D-8E93-2146-A880-405CEF224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459" y="3316695"/>
            <a:ext cx="8222341" cy="3541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88153"/>
            <a:ext cx="10801350" cy="1325563"/>
          </a:xfrm>
        </p:spPr>
        <p:txBody>
          <a:bodyPr/>
          <a:lstStyle/>
          <a:p>
            <a:r>
              <a:rPr lang="en-US" dirty="0"/>
              <a:t>Estimated Model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8303"/>
            <a:ext cx="10515600" cy="4204113"/>
          </a:xfrm>
        </p:spPr>
        <p:txBody>
          <a:bodyPr/>
          <a:lstStyle/>
          <a:p>
            <a:pPr marL="14287" indent="0">
              <a:buNone/>
            </a:pPr>
            <a:r>
              <a:rPr lang="en-US" i="1" dirty="0"/>
              <a:t>variability in the predicted value across different training datasets</a:t>
            </a:r>
          </a:p>
          <a:p>
            <a:r>
              <a:rPr lang="en-US" dirty="0"/>
              <a:t>Sensitivity to variation in the training data</a:t>
            </a:r>
          </a:p>
          <a:p>
            <a:r>
              <a:rPr lang="en-US" dirty="0"/>
              <a:t>Poor generalization </a:t>
            </a:r>
          </a:p>
          <a:p>
            <a:r>
              <a:rPr lang="en-US" b="1" dirty="0"/>
              <a:t>Overfitting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75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52B3B8-5D96-2F4B-9862-9A672EA27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718" y="3372592"/>
            <a:ext cx="8958282" cy="3485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88153"/>
            <a:ext cx="10801350" cy="1325563"/>
          </a:xfrm>
        </p:spPr>
        <p:txBody>
          <a:bodyPr/>
          <a:lstStyle/>
          <a:p>
            <a:r>
              <a:rPr lang="en-US" dirty="0"/>
              <a:t>Estimated Model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8303"/>
            <a:ext cx="10515600" cy="4204113"/>
          </a:xfrm>
        </p:spPr>
        <p:txBody>
          <a:bodyPr/>
          <a:lstStyle/>
          <a:p>
            <a:pPr marL="14287" indent="0">
              <a:buNone/>
            </a:pPr>
            <a:r>
              <a:rPr lang="en-US" i="1" dirty="0"/>
              <a:t>variability in the predicted value across different training datasets</a:t>
            </a:r>
          </a:p>
          <a:p>
            <a:r>
              <a:rPr lang="en-US" dirty="0"/>
              <a:t>Sensitivity to variation in the training data</a:t>
            </a:r>
          </a:p>
          <a:p>
            <a:r>
              <a:rPr lang="en-US" dirty="0"/>
              <a:t>Poor generalization </a:t>
            </a:r>
          </a:p>
          <a:p>
            <a:r>
              <a:rPr lang="en-US" b="1" dirty="0"/>
              <a:t>Overfitting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39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Bias-Variance Tradeoff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393418" y="1433146"/>
            <a:ext cx="5937809" cy="899160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Estimated Model Variance</a:t>
            </a:r>
          </a:p>
        </p:txBody>
      </p:sp>
      <p:sp>
        <p:nvSpPr>
          <p:cNvPr id="9" name="Left Arrow 8"/>
          <p:cNvSpPr/>
          <p:nvPr/>
        </p:nvSpPr>
        <p:spPr>
          <a:xfrm>
            <a:off x="3059495" y="5466814"/>
            <a:ext cx="6159094" cy="1041645"/>
          </a:xfrm>
          <a:prstGeom prst="lef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Bias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B45E8-B09B-8145-8A82-0FEABA6E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9871"/>
            <a:ext cx="4772336" cy="1930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B91B48-66D4-0947-BE41-9E272530A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467" y="2972168"/>
            <a:ext cx="4138791" cy="1722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27EC0D-AF1C-8242-8B42-CC26553A0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384" y="2972168"/>
            <a:ext cx="4178616" cy="172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47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34D0-C977-FF4C-AECA-16455129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9808B-7E26-F243-889D-AFBA50B53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59" y="1839780"/>
            <a:ext cx="5359400" cy="4351339"/>
          </a:xfrm>
        </p:spPr>
        <p:txBody>
          <a:bodyPr/>
          <a:lstStyle/>
          <a:p>
            <a:r>
              <a:rPr lang="en-US" dirty="0"/>
              <a:t>The red center of the board: the true behavior of the universe.</a:t>
            </a:r>
          </a:p>
          <a:p>
            <a:r>
              <a:rPr lang="en-US" dirty="0"/>
              <a:t>Each dart: a specific </a:t>
            </a:r>
            <a:r>
              <a:rPr lang="en-US" i="1" dirty="0"/>
              <a:t>function</a:t>
            </a:r>
            <a:r>
              <a:rPr lang="en-US" dirty="0"/>
              <a:t>, that models the universe</a:t>
            </a:r>
          </a:p>
          <a:p>
            <a:r>
              <a:rPr lang="en-US" dirty="0"/>
              <a:t>Our parameters    select these </a:t>
            </a:r>
            <a:r>
              <a:rPr lang="en-US"/>
              <a:t>functions..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90CD1-8A94-8C4C-9270-70FC1393C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867" y="771261"/>
            <a:ext cx="5689600" cy="561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C00F33-260D-1D4C-B1D7-86059F41E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533" y="4713816"/>
            <a:ext cx="203200" cy="34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005847-625B-964B-B068-C8D25D17716E}"/>
              </a:ext>
            </a:extLst>
          </p:cNvPr>
          <p:cNvSpPr txBox="1"/>
          <p:nvPr/>
        </p:nvSpPr>
        <p:spPr>
          <a:xfrm>
            <a:off x="4182533" y="6470492"/>
            <a:ext cx="815479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From Understanding the Bias-Variance Tradeoff, by Scott </a:t>
            </a:r>
            <a:r>
              <a:rPr lang="en-US" i="1" dirty="0" err="1"/>
              <a:t>Fortmann</a:t>
            </a:r>
            <a:r>
              <a:rPr lang="en-US" i="1" dirty="0"/>
              <a:t>-Roe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75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the </a:t>
            </a:r>
            <a:br>
              <a:rPr lang="en-US" dirty="0"/>
            </a:br>
            <a:r>
              <a:rPr lang="en-US" dirty="0"/>
              <a:t>Bias-Variance Trade-off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44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Squared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5462"/>
            <a:ext cx="10515600" cy="1673818"/>
          </a:xfrm>
        </p:spPr>
        <p:txBody>
          <a:bodyPr/>
          <a:lstStyle/>
          <a:p>
            <a:r>
              <a:rPr lang="en-US" dirty="0"/>
              <a:t>For the test point </a:t>
            </a:r>
            <a:r>
              <a:rPr lang="en-US" sz="3600" b="1" i="1" dirty="0">
                <a:latin typeface="Times" charset="0"/>
                <a:ea typeface="Times" charset="0"/>
                <a:cs typeface="Times" charset="0"/>
              </a:rPr>
              <a:t>x</a:t>
            </a:r>
            <a:r>
              <a:rPr lang="en-US" dirty="0"/>
              <a:t> the expected error: </a:t>
            </a:r>
          </a:p>
          <a:p>
            <a:pPr lvl="1"/>
            <a:r>
              <a:rPr lang="en-US" i="1" dirty="0"/>
              <a:t>Random variables are </a:t>
            </a:r>
            <a:r>
              <a:rPr lang="en-US" b="1" i="1" dirty="0">
                <a:solidFill>
                  <a:srgbClr val="FF0000"/>
                </a:solidFill>
              </a:rPr>
              <a:t>red</a:t>
            </a:r>
            <a:endParaRPr lang="en-US" i="1" dirty="0"/>
          </a:p>
        </p:txBody>
      </p:sp>
      <p:sp>
        <p:nvSpPr>
          <p:cNvPr id="20" name="Rectangular Callout 19"/>
          <p:cNvSpPr/>
          <p:nvPr/>
        </p:nvSpPr>
        <p:spPr>
          <a:xfrm>
            <a:off x="1508759" y="2685674"/>
            <a:ext cx="4239205" cy="972742"/>
          </a:xfrm>
          <a:prstGeom prst="wedgeRectCallout">
            <a:avLst>
              <a:gd name="adj1" fmla="val 20930"/>
              <a:gd name="adj2" fmla="val 96365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Assume </a:t>
            </a:r>
            <a:r>
              <a:rPr lang="en-US" sz="2400" dirty="0"/>
              <a:t>noisy </a:t>
            </a:r>
            <a:r>
              <a:rPr lang="en-US" sz="2400"/>
              <a:t>observations </a:t>
            </a:r>
            <a:br>
              <a:rPr lang="en-US" sz="2400"/>
            </a:br>
            <a:r>
              <a:rPr lang="en-US" sz="2400">
                <a:sym typeface="Wingdings"/>
              </a:rPr>
              <a:t> </a:t>
            </a:r>
            <a:r>
              <a:rPr lang="en-US" sz="2400" dirty="0">
                <a:sym typeface="Wingdings"/>
              </a:rPr>
              <a:t>y </a:t>
            </a:r>
            <a:r>
              <a:rPr lang="en-US" sz="2400">
                <a:sym typeface="Wingdings"/>
              </a:rPr>
              <a:t>is a random variable</a:t>
            </a:r>
            <a:endParaRPr lang="en-US" sz="2400" dirty="0"/>
          </a:p>
        </p:txBody>
      </p:sp>
      <p:sp>
        <p:nvSpPr>
          <p:cNvPr id="21" name="Rectangular Callout 20"/>
          <p:cNvSpPr/>
          <p:nvPr/>
        </p:nvSpPr>
        <p:spPr>
          <a:xfrm>
            <a:off x="5861934" y="5285142"/>
            <a:ext cx="4950515" cy="1248975"/>
          </a:xfrm>
          <a:prstGeom prst="wedgeRectCallout">
            <a:avLst>
              <a:gd name="adj1" fmla="val -36737"/>
              <a:gd name="adj2" fmla="val -7854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Assume </a:t>
            </a:r>
            <a:r>
              <a:rPr lang="en-US" sz="2400" b="1" i="1" dirty="0"/>
              <a:t>training data</a:t>
            </a:r>
            <a:r>
              <a:rPr lang="en-US" sz="2400" dirty="0"/>
              <a:t> is random </a:t>
            </a:r>
            <a:br>
              <a:rPr lang="en-US" sz="2400" dirty="0"/>
            </a:br>
            <a:r>
              <a:rPr lang="en-US" sz="2400" dirty="0">
                <a:sym typeface="Wingdings"/>
              </a:rPr>
              <a:t> </a:t>
            </a:r>
            <a:r>
              <a:rPr lang="en-US" sz="2400" dirty="0" err="1">
                <a:sym typeface="Wingdings"/>
              </a:rPr>
              <a:t>θ</a:t>
            </a:r>
            <a:r>
              <a:rPr lang="en-US" sz="2400" dirty="0">
                <a:sym typeface="Wingdings"/>
              </a:rPr>
              <a:t> is a random variable</a:t>
            </a:r>
            <a:endParaRPr lang="en-US" sz="2400" dirty="0"/>
          </a:p>
        </p:txBody>
      </p:sp>
      <p:sp>
        <p:nvSpPr>
          <p:cNvPr id="23" name="Rectangular Callout 22"/>
          <p:cNvSpPr/>
          <p:nvPr/>
        </p:nvSpPr>
        <p:spPr>
          <a:xfrm>
            <a:off x="9003050" y="1215025"/>
            <a:ext cx="2898438" cy="2071038"/>
          </a:xfrm>
          <a:prstGeom prst="wedgeRectCallout">
            <a:avLst>
              <a:gd name="adj1" fmla="val -68410"/>
              <a:gd name="adj2" fmla="val 45932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Noise term: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22" y="1787392"/>
            <a:ext cx="1676400" cy="469900"/>
          </a:xfrm>
          <a:prstGeom prst="rect">
            <a:avLst/>
          </a:prstGeom>
        </p:spPr>
      </p:pic>
      <p:sp>
        <p:nvSpPr>
          <p:cNvPr id="27" name="Rectangular Callout 26"/>
          <p:cNvSpPr/>
          <p:nvPr/>
        </p:nvSpPr>
        <p:spPr>
          <a:xfrm>
            <a:off x="5953125" y="2203274"/>
            <a:ext cx="2216180" cy="523037"/>
          </a:xfrm>
          <a:prstGeom prst="wedgeRectCallout">
            <a:avLst>
              <a:gd name="adj1" fmla="val 7506"/>
              <a:gd name="adj2" fmla="val 11210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/>
              <a:t>True Function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650" y="2455518"/>
            <a:ext cx="2374900" cy="520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092" y="3135644"/>
            <a:ext cx="2451100" cy="469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862" y="3729318"/>
            <a:ext cx="5692203" cy="148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9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Squared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20710" y="2889227"/>
            <a:ext cx="604653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dirty="0"/>
              <a:t>=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5934" y="4238708"/>
            <a:ext cx="352372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Obs. Var. </a:t>
            </a:r>
            <a:r>
              <a:rPr lang="en-US" sz="4800" dirty="0"/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06175" y="4238709"/>
            <a:ext cx="2593980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(</a:t>
            </a:r>
            <a:r>
              <a:rPr lang="en-US" sz="4800" b="1" dirty="0"/>
              <a:t>Bias</a:t>
            </a:r>
            <a:r>
              <a:rPr lang="en-US" sz="4800" dirty="0"/>
              <a:t>)</a:t>
            </a:r>
            <a:r>
              <a:rPr lang="en-US" sz="4800" baseline="30000" dirty="0"/>
              <a:t>2</a:t>
            </a:r>
            <a:r>
              <a:rPr lang="en-US" sz="4800" dirty="0"/>
              <a:t> +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6674" y="4238707"/>
            <a:ext cx="3090911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Mod. Var.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2168" y="1848279"/>
            <a:ext cx="12875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i="1" u="sng" dirty="0"/>
              <a:t>Goal: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24" y="2608431"/>
            <a:ext cx="5692203" cy="14849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45974" y="5678778"/>
            <a:ext cx="2981907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“Noise” </a:t>
            </a:r>
            <a:r>
              <a:rPr lang="en-US" sz="4800" dirty="0"/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06175" y="5678779"/>
            <a:ext cx="2593980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(</a:t>
            </a:r>
            <a:r>
              <a:rPr lang="en-US" sz="4800" b="1" dirty="0"/>
              <a:t>Bias</a:t>
            </a:r>
            <a:r>
              <a:rPr lang="en-US" sz="4800" dirty="0"/>
              <a:t>)</a:t>
            </a:r>
            <a:r>
              <a:rPr lang="en-US" sz="4800" baseline="30000" dirty="0"/>
              <a:t>2</a:t>
            </a:r>
            <a:r>
              <a:rPr lang="en-US" sz="4800" dirty="0"/>
              <a:t> +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50195" y="5678777"/>
            <a:ext cx="2932213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5237" y="5215060"/>
            <a:ext cx="22813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Other terminology:</a:t>
            </a:r>
          </a:p>
        </p:txBody>
      </p:sp>
    </p:spTree>
    <p:extLst>
      <p:ext uri="{BB962C8B-B14F-4D97-AF65-F5344CB8AC3E}">
        <p14:creationId xmlns:p14="http://schemas.microsoft.com/office/powerpoint/2010/main" val="277950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6E1B-602F-A341-A41B-67C0ADD0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A1277-A739-644E-B786-BCA88F69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Please </a:t>
            </a:r>
            <a:r>
              <a:rPr lang="en-US" b="1" dirty="0"/>
              <a:t>be respectful</a:t>
            </a:r>
            <a:r>
              <a:rPr lang="en-US" dirty="0"/>
              <a:t> on Piazza</a:t>
            </a:r>
          </a:p>
          <a:p>
            <a:pPr lvl="1"/>
            <a:r>
              <a:rPr lang="en-US" dirty="0"/>
              <a:t>Both of your fellow students and of your teaching staff.</a:t>
            </a:r>
          </a:p>
          <a:p>
            <a:pPr lvl="1"/>
            <a:r>
              <a:rPr lang="en-US" dirty="0"/>
              <a:t>The teaching team monitors Piazza, but you can report any issues directly to Profs. Gonzalez and/or Perez.</a:t>
            </a:r>
          </a:p>
          <a:p>
            <a:r>
              <a:rPr lang="en-US" dirty="0"/>
              <a:t>Our infrastructure isn’t perfect</a:t>
            </a:r>
          </a:p>
          <a:p>
            <a:pPr lvl="1"/>
            <a:r>
              <a:rPr lang="en-US" dirty="0"/>
              <a:t>We’re working hard on improving it.</a:t>
            </a:r>
          </a:p>
          <a:p>
            <a:pPr lvl="1"/>
            <a:r>
              <a:rPr lang="en-US" dirty="0"/>
              <a:t>We’re building the plane while we fly it, full of passengers.</a:t>
            </a:r>
          </a:p>
          <a:p>
            <a:r>
              <a:rPr lang="en-US" dirty="0"/>
              <a:t>We have a textbook: </a:t>
            </a:r>
            <a:r>
              <a:rPr lang="en-US" dirty="0">
                <a:hlinkClick r:id="rId2"/>
              </a:rPr>
              <a:t>textbook.ds100.org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It’s a </a:t>
            </a:r>
            <a:r>
              <a:rPr lang="en-US" b="1" dirty="0"/>
              <a:t>work in progress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61456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7112" y="396249"/>
            <a:ext cx="495649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6914160" y="-69346"/>
            <a:ext cx="381000" cy="2727963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09321" y="1551043"/>
            <a:ext cx="441659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Subtracting and adding </a:t>
            </a:r>
            <a:r>
              <a:rPr lang="en-US" sz="2400" i="1" dirty="0"/>
              <a:t>h(x)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61" y="364421"/>
            <a:ext cx="32131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312" y="357344"/>
            <a:ext cx="6070600" cy="838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603406" y="4759890"/>
            <a:ext cx="2183586" cy="1886095"/>
            <a:chOff x="9603406" y="4734838"/>
            <a:chExt cx="2183586" cy="1886095"/>
          </a:xfrm>
        </p:grpSpPr>
        <p:sp>
          <p:nvSpPr>
            <p:cNvPr id="12" name="Rectangle 11"/>
            <p:cNvSpPr/>
            <p:nvPr/>
          </p:nvSpPr>
          <p:spPr>
            <a:xfrm>
              <a:off x="9603406" y="4734838"/>
              <a:ext cx="2183586" cy="18860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Useful </a:t>
              </a:r>
              <a:r>
                <a:rPr lang="en-US" dirty="0" err="1"/>
                <a:t>Eqns</a:t>
              </a:r>
              <a:r>
                <a:rPr lang="en-US" dirty="0"/>
                <a:t>: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59666" y="5726840"/>
              <a:ext cx="1295400" cy="3683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40900" y="5236271"/>
              <a:ext cx="1933358" cy="37064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22397" y="6176464"/>
              <a:ext cx="1570364" cy="344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7566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764" y="2049954"/>
            <a:ext cx="4737100" cy="5207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109158" y="1104135"/>
            <a:ext cx="4693433" cy="807797"/>
            <a:chOff x="5196840" y="1104135"/>
            <a:chExt cx="4693433" cy="807797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5829302" y="471673"/>
              <a:ext cx="381000" cy="1645924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Brace 15"/>
            <p:cNvSpPr/>
            <p:nvPr/>
          </p:nvSpPr>
          <p:spPr>
            <a:xfrm rot="5400000">
              <a:off x="8453180" y="48042"/>
              <a:ext cx="381000" cy="2493186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9372" y="1612659"/>
              <a:ext cx="299273" cy="29927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3088" y="1454220"/>
              <a:ext cx="246460" cy="457712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349077" y="2030590"/>
            <a:ext cx="6271269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Expanding in terms of </a:t>
            </a:r>
            <a:r>
              <a:rPr lang="en-US" sz="3200" i="1" dirty="0"/>
              <a:t>a</a:t>
            </a:r>
            <a:r>
              <a:rPr lang="en-US" sz="3200" dirty="0"/>
              <a:t> and </a:t>
            </a:r>
            <a:r>
              <a:rPr lang="en-US" sz="3200" i="1" dirty="0"/>
              <a:t>b: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1011" y="2653134"/>
            <a:ext cx="393700" cy="4191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9503" y="2659005"/>
            <a:ext cx="342900" cy="419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2646" y="4601253"/>
            <a:ext cx="647700" cy="3302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9691088" y="3763253"/>
            <a:ext cx="2183586" cy="1886095"/>
            <a:chOff x="9603406" y="4734838"/>
            <a:chExt cx="2183586" cy="1886095"/>
          </a:xfrm>
        </p:grpSpPr>
        <p:sp>
          <p:nvSpPr>
            <p:cNvPr id="28" name="Rectangle 27"/>
            <p:cNvSpPr/>
            <p:nvPr/>
          </p:nvSpPr>
          <p:spPr>
            <a:xfrm>
              <a:off x="9603406" y="4734838"/>
              <a:ext cx="2183586" cy="18860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Useful </a:t>
              </a:r>
              <a:r>
                <a:rPr lang="en-US" dirty="0" err="1"/>
                <a:t>Eqns</a:t>
              </a:r>
              <a:r>
                <a:rPr lang="en-US" dirty="0"/>
                <a:t>: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59666" y="5726840"/>
              <a:ext cx="1295400" cy="3683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40900" y="5236271"/>
              <a:ext cx="1933358" cy="37064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22397" y="6176464"/>
              <a:ext cx="1570364" cy="344304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3637112" y="396249"/>
            <a:ext cx="495649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3461" y="364421"/>
            <a:ext cx="3213100" cy="8382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3312" y="357344"/>
            <a:ext cx="60706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54426" y="3946570"/>
            <a:ext cx="6273800" cy="5588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995804" y="4550440"/>
            <a:ext cx="1833568" cy="1057208"/>
            <a:chOff x="3995804" y="4550440"/>
            <a:chExt cx="1833568" cy="1057208"/>
          </a:xfrm>
        </p:grpSpPr>
        <p:sp>
          <p:nvSpPr>
            <p:cNvPr id="42" name="Right Brace 41"/>
            <p:cNvSpPr/>
            <p:nvPr/>
          </p:nvSpPr>
          <p:spPr>
            <a:xfrm rot="5400000">
              <a:off x="4383984" y="4162260"/>
              <a:ext cx="1057208" cy="1833568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72307" y="4729280"/>
              <a:ext cx="1506108" cy="288736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1136" y="5678086"/>
            <a:ext cx="165100" cy="2032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3515" y="6052457"/>
            <a:ext cx="4432300" cy="558800"/>
          </a:xfrm>
          <a:prstGeom prst="rect">
            <a:avLst/>
          </a:prstGeom>
        </p:spPr>
      </p:pic>
      <p:sp>
        <p:nvSpPr>
          <p:cNvPr id="46" name="Right Brace 45"/>
          <p:cNvSpPr/>
          <p:nvPr/>
        </p:nvSpPr>
        <p:spPr>
          <a:xfrm rot="5400000">
            <a:off x="5328867" y="2353098"/>
            <a:ext cx="1461502" cy="593721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57398" y="3020019"/>
            <a:ext cx="3848100" cy="8382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86660" y="2979209"/>
            <a:ext cx="3479800" cy="8382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220267" y="3119378"/>
            <a:ext cx="40267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464680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6" grpId="0" animBg="1"/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90926" y="1366711"/>
            <a:ext cx="6271269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Expanding in terms of </a:t>
            </a:r>
            <a:r>
              <a:rPr lang="en-US" sz="3200" i="1" dirty="0"/>
              <a:t>a</a:t>
            </a:r>
            <a:r>
              <a:rPr lang="en-US" sz="3200" dirty="0"/>
              <a:t> and </a:t>
            </a:r>
            <a:r>
              <a:rPr lang="en-US" sz="3200" i="1" dirty="0"/>
              <a:t>b: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745463" y="4631648"/>
            <a:ext cx="2183586" cy="1886095"/>
            <a:chOff x="9603406" y="4734838"/>
            <a:chExt cx="2183586" cy="1886095"/>
          </a:xfrm>
        </p:grpSpPr>
        <p:sp>
          <p:nvSpPr>
            <p:cNvPr id="28" name="Rectangle 27"/>
            <p:cNvSpPr/>
            <p:nvPr/>
          </p:nvSpPr>
          <p:spPr>
            <a:xfrm>
              <a:off x="9603406" y="4734838"/>
              <a:ext cx="2183586" cy="18860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Useful </a:t>
              </a:r>
              <a:r>
                <a:rPr lang="en-US" dirty="0" err="1"/>
                <a:t>Eqns</a:t>
              </a:r>
              <a:r>
                <a:rPr lang="en-US" dirty="0"/>
                <a:t>: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9666" y="5726840"/>
              <a:ext cx="1295400" cy="3683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40900" y="5236271"/>
              <a:ext cx="1933358" cy="37064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22397" y="6176464"/>
              <a:ext cx="1570364" cy="344304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3637112" y="396249"/>
            <a:ext cx="495649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461" y="364421"/>
            <a:ext cx="3213100" cy="8382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312" y="357344"/>
            <a:ext cx="6070600" cy="838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883" y="3217379"/>
            <a:ext cx="4432300" cy="558800"/>
          </a:xfrm>
          <a:prstGeom prst="rect">
            <a:avLst/>
          </a:prstGeom>
        </p:spPr>
      </p:pic>
      <p:sp>
        <p:nvSpPr>
          <p:cNvPr id="27" name="Right Brace 26"/>
          <p:cNvSpPr/>
          <p:nvPr/>
        </p:nvSpPr>
        <p:spPr>
          <a:xfrm rot="5400000">
            <a:off x="4710678" y="2218000"/>
            <a:ext cx="724724" cy="388306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0358" y="4749720"/>
            <a:ext cx="5105400" cy="55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3283" y="4280608"/>
            <a:ext cx="403187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Independence of </a:t>
            </a:r>
            <a:r>
              <a:rPr lang="en-US" sz="2400" dirty="0">
                <a:solidFill>
                  <a:schemeClr val="accent4"/>
                </a:solidFill>
              </a:rPr>
              <a:t>ϵ</a:t>
            </a:r>
            <a:r>
              <a:rPr lang="en-US" sz="2400" dirty="0"/>
              <a:t> and </a:t>
            </a:r>
            <a:r>
              <a:rPr lang="en-US" sz="2400" dirty="0" err="1">
                <a:solidFill>
                  <a:schemeClr val="accent4"/>
                </a:solidFill>
              </a:rPr>
              <a:t>θ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34" name="Right Brace 33"/>
          <p:cNvSpPr/>
          <p:nvPr/>
        </p:nvSpPr>
        <p:spPr>
          <a:xfrm rot="5400000">
            <a:off x="4080213" y="5123759"/>
            <a:ext cx="582739" cy="901874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65436" y="5842126"/>
            <a:ext cx="41229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57398" y="2115576"/>
            <a:ext cx="3848100" cy="838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6660" y="2112376"/>
            <a:ext cx="3479800" cy="838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20267" y="2252545"/>
            <a:ext cx="40267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510068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8" grpId="0"/>
      <p:bldP spid="34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44817" y="1677837"/>
            <a:ext cx="4107215" cy="132343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Obs. Variance</a:t>
            </a:r>
          </a:p>
          <a:p>
            <a:r>
              <a:rPr lang="en-US" sz="3600" b="1" i="1" dirty="0"/>
              <a:t>“Noise”</a:t>
            </a:r>
            <a:r>
              <a:rPr lang="en-US" sz="3600" i="1" dirty="0"/>
              <a:t> Term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44817" y="3329538"/>
            <a:ext cx="2940228" cy="212365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dirty="0"/>
              <a:t>Model</a:t>
            </a:r>
            <a:br>
              <a:rPr lang="en-US" sz="4400" dirty="0"/>
            </a:br>
            <a:r>
              <a:rPr lang="en-US" sz="4400" dirty="0"/>
              <a:t>Estimation</a:t>
            </a:r>
          </a:p>
          <a:p>
            <a:r>
              <a:rPr lang="en-US" sz="4400" dirty="0"/>
              <a:t>Error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2687525" y="2807860"/>
            <a:ext cx="1557867" cy="457200"/>
          </a:xfrm>
          <a:prstGeom prst="wedgeRectCallout">
            <a:avLst>
              <a:gd name="adj1" fmla="val 20705"/>
              <a:gd name="adj2" fmla="val -110779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Obs. Value</a:t>
            </a:r>
          </a:p>
        </p:txBody>
      </p:sp>
      <p:sp>
        <p:nvSpPr>
          <p:cNvPr id="35" name="Rectangular Callout 34"/>
          <p:cNvSpPr/>
          <p:nvPr/>
        </p:nvSpPr>
        <p:spPr>
          <a:xfrm>
            <a:off x="4627586" y="2818001"/>
            <a:ext cx="1557867" cy="457200"/>
          </a:xfrm>
          <a:prstGeom prst="wedgeRectCallout">
            <a:avLst>
              <a:gd name="adj1" fmla="val -27121"/>
              <a:gd name="adj2" fmla="val -11818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Value</a:t>
            </a:r>
          </a:p>
        </p:txBody>
      </p:sp>
      <p:sp>
        <p:nvSpPr>
          <p:cNvPr id="37" name="Rectangular Callout 36"/>
          <p:cNvSpPr/>
          <p:nvPr/>
        </p:nvSpPr>
        <p:spPr>
          <a:xfrm>
            <a:off x="2887686" y="5223127"/>
            <a:ext cx="1557867" cy="457200"/>
          </a:xfrm>
          <a:prstGeom prst="wedgeRectCallout">
            <a:avLst>
              <a:gd name="adj1" fmla="val 19618"/>
              <a:gd name="adj2" fmla="val -144112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Value</a:t>
            </a:r>
          </a:p>
        </p:txBody>
      </p:sp>
      <p:sp>
        <p:nvSpPr>
          <p:cNvPr id="38" name="Rectangular Callout 37"/>
          <p:cNvSpPr/>
          <p:nvPr/>
        </p:nvSpPr>
        <p:spPr>
          <a:xfrm>
            <a:off x="4986589" y="5223127"/>
            <a:ext cx="1557867" cy="457200"/>
          </a:xfrm>
          <a:prstGeom prst="wedgeRectCallout">
            <a:avLst>
              <a:gd name="adj1" fmla="val -5382"/>
              <a:gd name="adj2" fmla="val -140409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Pred. Value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92" y="295885"/>
            <a:ext cx="3400420" cy="90861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37112" y="396249"/>
            <a:ext cx="495649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525" y="3972267"/>
            <a:ext cx="3848100" cy="838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653" y="1662468"/>
            <a:ext cx="3479800" cy="8382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9758001" y="4737279"/>
            <a:ext cx="2183586" cy="1886095"/>
            <a:chOff x="9603406" y="4734838"/>
            <a:chExt cx="2183586" cy="1886095"/>
          </a:xfrm>
        </p:grpSpPr>
        <p:sp>
          <p:nvSpPr>
            <p:cNvPr id="20" name="Rectangle 19"/>
            <p:cNvSpPr/>
            <p:nvPr/>
          </p:nvSpPr>
          <p:spPr>
            <a:xfrm>
              <a:off x="9603406" y="4734838"/>
              <a:ext cx="2183586" cy="18860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Useful </a:t>
              </a:r>
              <a:r>
                <a:rPr lang="en-US" dirty="0" err="1"/>
                <a:t>Eqns</a:t>
              </a:r>
              <a:r>
                <a:rPr lang="en-US" dirty="0"/>
                <a:t>: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59666" y="5726840"/>
              <a:ext cx="1295400" cy="3683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40900" y="5236271"/>
              <a:ext cx="1933358" cy="37064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2397" y="6176464"/>
              <a:ext cx="1570364" cy="344304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5858025" y="600424"/>
            <a:ext cx="1355199" cy="1208150"/>
            <a:chOff x="6580839" y="436853"/>
            <a:chExt cx="1355199" cy="12081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30324" y="436853"/>
              <a:ext cx="805714" cy="78201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 rot="19800000">
              <a:off x="6580839" y="875562"/>
              <a:ext cx="526106" cy="76944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964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4" grpId="0" animBg="1"/>
      <p:bldP spid="35" grpId="0" animBg="1"/>
      <p:bldP spid="37" grpId="0" animBg="1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46342" y="566169"/>
            <a:ext cx="467147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dirty="0"/>
              <a:t>Next we will show</a:t>
            </a:r>
            <a:r>
              <a:rPr lang="mr-IN" sz="3600" dirty="0"/>
              <a:t>…</a:t>
            </a:r>
            <a:r>
              <a:rPr lang="en-US" sz="36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34585" y="4101474"/>
            <a:ext cx="7625806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3600" dirty="0"/>
              <a:t>How?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3600" dirty="0"/>
              <a:t>Adding and Subtracting what?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26266" y="2854223"/>
            <a:ext cx="190629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(Bias)</a:t>
            </a:r>
            <a:r>
              <a:rPr lang="en-US" sz="4400" b="1" baseline="30000" dirty="0"/>
              <a:t>2</a:t>
            </a:r>
            <a:endParaRPr lang="en-US" sz="4400" dirty="0"/>
          </a:p>
        </p:txBody>
      </p:sp>
      <p:sp>
        <p:nvSpPr>
          <p:cNvPr id="13" name="TextBox 12"/>
          <p:cNvSpPr txBox="1"/>
          <p:nvPr/>
        </p:nvSpPr>
        <p:spPr>
          <a:xfrm>
            <a:off x="6907806" y="2854224"/>
            <a:ext cx="459132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Model Variance</a:t>
            </a:r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00" y="519544"/>
            <a:ext cx="3848100" cy="83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741" y="1914733"/>
            <a:ext cx="48133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970" y="1919533"/>
            <a:ext cx="42545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2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1519605"/>
            <a:ext cx="8636000" cy="8382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836985" y="2219223"/>
            <a:ext cx="7337528" cy="815560"/>
            <a:chOff x="2836985" y="2219223"/>
            <a:chExt cx="7337528" cy="815560"/>
          </a:xfrm>
        </p:grpSpPr>
        <p:sp>
          <p:nvSpPr>
            <p:cNvPr id="26" name="Right Brace 25"/>
            <p:cNvSpPr/>
            <p:nvPr/>
          </p:nvSpPr>
          <p:spPr>
            <a:xfrm rot="5400000">
              <a:off x="4248890" y="810411"/>
              <a:ext cx="369889" cy="3193700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Brace 27"/>
            <p:cNvSpPr/>
            <p:nvPr/>
          </p:nvSpPr>
          <p:spPr>
            <a:xfrm rot="5400000">
              <a:off x="8234786" y="660496"/>
              <a:ext cx="381000" cy="3498454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6585" y="2730840"/>
              <a:ext cx="299273" cy="29927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4670" y="2577071"/>
              <a:ext cx="246460" cy="457712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97707" y="3187723"/>
            <a:ext cx="11230787" cy="584775"/>
            <a:chOff x="197707" y="3187723"/>
            <a:chExt cx="11230787" cy="58477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1394" y="3207087"/>
              <a:ext cx="4737100" cy="5207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97707" y="3187723"/>
              <a:ext cx="6271269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Expanding in terms of </a:t>
              </a:r>
              <a:r>
                <a:rPr lang="en-US" sz="3200" i="1" dirty="0"/>
                <a:t>a</a:t>
              </a:r>
              <a:r>
                <a:rPr lang="en-US" sz="3200" dirty="0"/>
                <a:t> and </a:t>
              </a:r>
              <a:r>
                <a:rPr lang="en-US" sz="3200" i="1" dirty="0"/>
                <a:t>b: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2442" y="3890740"/>
            <a:ext cx="393700" cy="4191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8495" y="3912005"/>
            <a:ext cx="342900" cy="4191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8976" y="6024097"/>
            <a:ext cx="647700" cy="3302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600" y="519544"/>
            <a:ext cx="3848100" cy="838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1089" y="4329967"/>
            <a:ext cx="5143500" cy="838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8976" y="4329967"/>
            <a:ext cx="4813300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8000" y="5306729"/>
            <a:ext cx="8902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00" y="519544"/>
            <a:ext cx="3848100" cy="838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144" y="1545203"/>
            <a:ext cx="5143500" cy="838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031" y="1545203"/>
            <a:ext cx="4813300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9055" y="2521965"/>
            <a:ext cx="8902700" cy="55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310987" y="3247036"/>
            <a:ext cx="3629044" cy="859390"/>
            <a:chOff x="3310987" y="3219327"/>
            <a:chExt cx="3629044" cy="859390"/>
          </a:xfrm>
        </p:grpSpPr>
        <p:sp>
          <p:nvSpPr>
            <p:cNvPr id="23" name="Right Brace 22"/>
            <p:cNvSpPr/>
            <p:nvPr/>
          </p:nvSpPr>
          <p:spPr>
            <a:xfrm rot="5400000">
              <a:off x="4880480" y="1649834"/>
              <a:ext cx="490058" cy="3629044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90837" y="3709385"/>
              <a:ext cx="120898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Constant</a:t>
              </a:r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9055" y="5208416"/>
            <a:ext cx="8991600" cy="558800"/>
          </a:xfrm>
          <a:prstGeom prst="rect">
            <a:avLst/>
          </a:prstGeom>
        </p:spPr>
      </p:pic>
      <p:sp>
        <p:nvSpPr>
          <p:cNvPr id="36" name="Right Brace 35"/>
          <p:cNvSpPr/>
          <p:nvPr/>
        </p:nvSpPr>
        <p:spPr>
          <a:xfrm rot="5400000">
            <a:off x="5896785" y="401149"/>
            <a:ext cx="1723021" cy="7653154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00" y="519544"/>
            <a:ext cx="3848100" cy="838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144" y="1545203"/>
            <a:ext cx="5143500" cy="838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031" y="1545203"/>
            <a:ext cx="4813300" cy="838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9055" y="2570862"/>
            <a:ext cx="8991600" cy="5588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383377" y="3137739"/>
            <a:ext cx="2010006" cy="598701"/>
            <a:chOff x="3310987" y="3110684"/>
            <a:chExt cx="3629044" cy="598701"/>
          </a:xfrm>
        </p:grpSpPr>
        <p:sp>
          <p:nvSpPr>
            <p:cNvPr id="12" name="Right Brace 11"/>
            <p:cNvSpPr/>
            <p:nvPr/>
          </p:nvSpPr>
          <p:spPr>
            <a:xfrm rot="5400000">
              <a:off x="4880480" y="1649834"/>
              <a:ext cx="490058" cy="3629044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50912" y="3110684"/>
              <a:ext cx="2349194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/>
                <a:t>Constant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1681" y="4457284"/>
            <a:ext cx="9156700" cy="558800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 rot="5400000">
            <a:off x="8619855" y="2035065"/>
            <a:ext cx="1019486" cy="382495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>
            <a:off x="8771941" y="3466799"/>
            <a:ext cx="624663" cy="391560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878126" y="5736928"/>
            <a:ext cx="41229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9067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00" y="519544"/>
            <a:ext cx="3848100" cy="838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144" y="1545203"/>
            <a:ext cx="5143500" cy="838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031" y="1545203"/>
            <a:ext cx="4813300" cy="838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043887" y="2632561"/>
            <a:ext cx="4176803" cy="512422"/>
            <a:chOff x="3310987" y="3110684"/>
            <a:chExt cx="3629044" cy="598701"/>
          </a:xfrm>
        </p:grpSpPr>
        <p:sp>
          <p:nvSpPr>
            <p:cNvPr id="12" name="Right Brace 11"/>
            <p:cNvSpPr/>
            <p:nvPr/>
          </p:nvSpPr>
          <p:spPr>
            <a:xfrm rot="5400000">
              <a:off x="4880480" y="1649834"/>
              <a:ext cx="490058" cy="3629044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50912" y="3110684"/>
              <a:ext cx="2349194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Constant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4954" y="3487128"/>
            <a:ext cx="42545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61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00" y="519544"/>
            <a:ext cx="3848100" cy="838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031" y="1545203"/>
            <a:ext cx="4813300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376" y="1609051"/>
            <a:ext cx="4254500" cy="660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7879" y="2688224"/>
            <a:ext cx="190629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(Bias)</a:t>
            </a:r>
            <a:r>
              <a:rPr lang="en-US" sz="4400" b="1" baseline="30000" dirty="0"/>
              <a:t>2</a:t>
            </a:r>
            <a:endParaRPr lang="en-US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7285386" y="2533241"/>
            <a:ext cx="459132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/>
              <a:t>Model Variance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05671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 for </a:t>
            </a:r>
            <a:br>
              <a:rPr lang="en-US" dirty="0"/>
            </a:br>
            <a:r>
              <a:rPr lang="en-US" dirty="0"/>
              <a:t>non-linear relationships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Advice for people who are dealing with non-linear relationship issues but would really prefer the simplicity of a linear relationship.</a:t>
            </a:r>
          </a:p>
        </p:txBody>
      </p:sp>
    </p:spTree>
    <p:extLst>
      <p:ext uri="{BB962C8B-B14F-4D97-AF65-F5344CB8AC3E}">
        <p14:creationId xmlns:p14="http://schemas.microsoft.com/office/powerpoint/2010/main" val="112385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487050" y="3644189"/>
            <a:ext cx="190629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(Bias)</a:t>
            </a:r>
            <a:r>
              <a:rPr lang="en-US" sz="4400" b="1" baseline="30000" dirty="0"/>
              <a:t>2</a:t>
            </a:r>
            <a:endParaRPr lang="en-US" sz="4400" dirty="0"/>
          </a:p>
        </p:txBody>
      </p:sp>
      <p:sp>
        <p:nvSpPr>
          <p:cNvPr id="28" name="TextBox 27"/>
          <p:cNvSpPr txBox="1"/>
          <p:nvPr/>
        </p:nvSpPr>
        <p:spPr>
          <a:xfrm>
            <a:off x="7487050" y="4913373"/>
            <a:ext cx="459132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Model Variance</a:t>
            </a:r>
            <a:endParaRPr lang="en-US" sz="4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487050" y="2170814"/>
            <a:ext cx="4107215" cy="126188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Obs. Variance</a:t>
            </a:r>
          </a:p>
          <a:p>
            <a:r>
              <a:rPr lang="en-US" sz="3200" dirty="0"/>
              <a:t>“Noise”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803" y="4913373"/>
            <a:ext cx="4813300" cy="838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512" y="3678087"/>
            <a:ext cx="4254500" cy="660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728" y="566116"/>
            <a:ext cx="3400420" cy="9086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7512" y="2106777"/>
            <a:ext cx="3479800" cy="8382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528011" y="1540079"/>
            <a:ext cx="938601" cy="821818"/>
            <a:chOff x="6580839" y="657177"/>
            <a:chExt cx="1128199" cy="98782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30324" y="657177"/>
              <a:ext cx="578714" cy="561692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19800000">
              <a:off x="6580839" y="875562"/>
              <a:ext cx="526106" cy="76944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38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3016992" y="1302162"/>
            <a:ext cx="6889702" cy="4586755"/>
            <a:chOff x="722799" y="1488775"/>
            <a:chExt cx="6889702" cy="4586755"/>
          </a:xfrm>
        </p:grpSpPr>
        <p:grpSp>
          <p:nvGrpSpPr>
            <p:cNvPr id="45" name="Group 44"/>
            <p:cNvGrpSpPr/>
            <p:nvPr/>
          </p:nvGrpSpPr>
          <p:grpSpPr>
            <a:xfrm>
              <a:off x="789451" y="1646238"/>
              <a:ext cx="6538086" cy="4429292"/>
              <a:chOff x="789451" y="1646238"/>
              <a:chExt cx="6538086" cy="4429292"/>
            </a:xfrm>
          </p:grpSpPr>
          <p:sp>
            <p:nvSpPr>
              <p:cNvPr id="47" name="Freeform 46"/>
              <p:cNvSpPr/>
              <p:nvPr/>
            </p:nvSpPr>
            <p:spPr>
              <a:xfrm>
                <a:off x="789451" y="1959880"/>
                <a:ext cx="6516570" cy="1957071"/>
              </a:xfrm>
              <a:custGeom>
                <a:avLst/>
                <a:gdLst>
                  <a:gd name="connsiteX0" fmla="*/ 0 w 5342466"/>
                  <a:gd name="connsiteY0" fmla="*/ 0 h 1862695"/>
                  <a:gd name="connsiteX1" fmla="*/ 2599266 w 5342466"/>
                  <a:gd name="connsiteY1" fmla="*/ 1862666 h 1862695"/>
                  <a:gd name="connsiteX2" fmla="*/ 5342466 w 5342466"/>
                  <a:gd name="connsiteY2" fmla="*/ 50800 h 1862695"/>
                  <a:gd name="connsiteX0" fmla="*/ 0 w 5342466"/>
                  <a:gd name="connsiteY0" fmla="*/ 0 h 1744164"/>
                  <a:gd name="connsiteX1" fmla="*/ 2775216 w 5342466"/>
                  <a:gd name="connsiteY1" fmla="*/ 1744133 h 1744164"/>
                  <a:gd name="connsiteX2" fmla="*/ 5342466 w 5342466"/>
                  <a:gd name="connsiteY2" fmla="*/ 50800 h 1744164"/>
                  <a:gd name="connsiteX0" fmla="*/ 0 w 5342466"/>
                  <a:gd name="connsiteY0" fmla="*/ 0 h 1744257"/>
                  <a:gd name="connsiteX1" fmla="*/ 2775216 w 5342466"/>
                  <a:gd name="connsiteY1" fmla="*/ 1744133 h 1744257"/>
                  <a:gd name="connsiteX2" fmla="*/ 5342466 w 5342466"/>
                  <a:gd name="connsiteY2" fmla="*/ 50800 h 1744257"/>
                  <a:gd name="connsiteX0" fmla="*/ 0 w 5230498"/>
                  <a:gd name="connsiteY0" fmla="*/ 42333 h 1786510"/>
                  <a:gd name="connsiteX1" fmla="*/ 2775216 w 5230498"/>
                  <a:gd name="connsiteY1" fmla="*/ 1786466 h 1786510"/>
                  <a:gd name="connsiteX2" fmla="*/ 5230498 w 5230498"/>
                  <a:gd name="connsiteY2" fmla="*/ 0 h 1786510"/>
                  <a:gd name="connsiteX0" fmla="*/ 0 w 5214502"/>
                  <a:gd name="connsiteY0" fmla="*/ 0 h 1828819"/>
                  <a:gd name="connsiteX1" fmla="*/ 2759220 w 5214502"/>
                  <a:gd name="connsiteY1" fmla="*/ 1828799 h 1828819"/>
                  <a:gd name="connsiteX2" fmla="*/ 5214502 w 5214502"/>
                  <a:gd name="connsiteY2" fmla="*/ 42333 h 1828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14502" h="1828819">
                    <a:moveTo>
                      <a:pt x="0" y="0"/>
                    </a:moveTo>
                    <a:cubicBezTo>
                      <a:pt x="854427" y="927099"/>
                      <a:pt x="1890136" y="1821743"/>
                      <a:pt x="2759220" y="1828799"/>
                    </a:cubicBezTo>
                    <a:cubicBezTo>
                      <a:pt x="3628304" y="1835855"/>
                      <a:pt x="5214502" y="42333"/>
                      <a:pt x="5214502" y="42333"/>
                    </a:cubicBezTo>
                  </a:path>
                </a:pathLst>
              </a:custGeom>
              <a:ln w="3492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 rot="19395246">
                <a:off x="5091431" y="2589260"/>
                <a:ext cx="1681871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Test Error</a:t>
                </a:r>
              </a:p>
            </p:txBody>
          </p:sp>
          <p:sp>
            <p:nvSpPr>
              <p:cNvPr id="49" name="Freeform 48"/>
              <p:cNvSpPr/>
              <p:nvPr/>
            </p:nvSpPr>
            <p:spPr>
              <a:xfrm flipH="1">
                <a:off x="810967" y="2337986"/>
                <a:ext cx="6516570" cy="3134907"/>
              </a:xfrm>
              <a:custGeom>
                <a:avLst/>
                <a:gdLst>
                  <a:gd name="connsiteX0" fmla="*/ 0 w 5596467"/>
                  <a:gd name="connsiteY0" fmla="*/ 0 h 2861734"/>
                  <a:gd name="connsiteX1" fmla="*/ 5596467 w 5596467"/>
                  <a:gd name="connsiteY1" fmla="*/ 2861734 h 2861734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55733" h="2929468">
                    <a:moveTo>
                      <a:pt x="0" y="0"/>
                    </a:moveTo>
                    <a:cubicBezTo>
                      <a:pt x="1038578" y="2153355"/>
                      <a:pt x="2983089" y="2782712"/>
                      <a:pt x="5655733" y="2929468"/>
                    </a:cubicBezTo>
                  </a:path>
                </a:pathLst>
              </a:custGeom>
              <a:ln w="44450">
                <a:headEnd type="stealth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 rot="19183017">
                <a:off x="5100702" y="3364903"/>
                <a:ext cx="1786066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5"/>
                    </a:solidFill>
                  </a:rPr>
                  <a:t>Variance</a:t>
                </a:r>
                <a:endParaRPr lang="en-US" sz="2800" b="1" baseline="30000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4207721" y="1646238"/>
                <a:ext cx="0" cy="4429292"/>
              </a:xfrm>
              <a:prstGeom prst="line">
                <a:avLst/>
              </a:prstGeom>
              <a:ln w="412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 rot="16200000">
                <a:off x="3098145" y="2595910"/>
                <a:ext cx="1808508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Optimal Value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722799" y="1488775"/>
              <a:ext cx="6889702" cy="457334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Plot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846643" y="1829848"/>
            <a:ext cx="0" cy="4059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846643" y="5888917"/>
            <a:ext cx="70336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4396" y="5888917"/>
            <a:ext cx="453521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Increasing Model Complexity</a:t>
            </a:r>
            <a:endParaRPr lang="en-US" sz="2400" dirty="0"/>
          </a:p>
        </p:txBody>
      </p:sp>
      <p:sp>
        <p:nvSpPr>
          <p:cNvPr id="17" name="Right Arrow 16"/>
          <p:cNvSpPr/>
          <p:nvPr/>
        </p:nvSpPr>
        <p:spPr>
          <a:xfrm>
            <a:off x="8499613" y="6076691"/>
            <a:ext cx="253639" cy="1164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1" name="Group 30"/>
          <p:cNvGrpSpPr/>
          <p:nvPr/>
        </p:nvGrpSpPr>
        <p:grpSpPr>
          <a:xfrm>
            <a:off x="3105160" y="2151373"/>
            <a:ext cx="6516570" cy="3134907"/>
            <a:chOff x="927817" y="2337986"/>
            <a:chExt cx="6516570" cy="3134907"/>
          </a:xfrm>
        </p:grpSpPr>
        <p:sp>
          <p:nvSpPr>
            <p:cNvPr id="14" name="Freeform 13"/>
            <p:cNvSpPr/>
            <p:nvPr/>
          </p:nvSpPr>
          <p:spPr>
            <a:xfrm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818445" y="1780822"/>
                    <a:pt x="2983089" y="2782712"/>
                    <a:pt x="5655733" y="2929468"/>
                  </a:cubicBezTo>
                </a:path>
              </a:pathLst>
            </a:custGeom>
            <a:ln w="44450">
              <a:tailEnd type="stealt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TextBox 19"/>
            <p:cNvSpPr txBox="1"/>
            <p:nvPr/>
          </p:nvSpPr>
          <p:spPr>
            <a:xfrm rot="521122">
              <a:off x="5680907" y="4817284"/>
              <a:ext cx="1282723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4"/>
                  </a:solidFill>
                </a:rPr>
                <a:t>(Bias)</a:t>
              </a:r>
              <a:r>
                <a:rPr lang="en-US" sz="2800" b="1" baseline="30000" dirty="0">
                  <a:solidFill>
                    <a:schemeClr val="accent4"/>
                  </a:solidFill>
                </a:rPr>
                <a:t>2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83644" y="1773267"/>
            <a:ext cx="6516570" cy="1957071"/>
            <a:chOff x="906301" y="1959880"/>
            <a:chExt cx="6516570" cy="1957071"/>
          </a:xfrm>
        </p:grpSpPr>
        <p:sp>
          <p:nvSpPr>
            <p:cNvPr id="15" name="Freeform 14"/>
            <p:cNvSpPr/>
            <p:nvPr/>
          </p:nvSpPr>
          <p:spPr>
            <a:xfrm>
              <a:off x="906301" y="1959880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 rot="19395246">
              <a:off x="5208281" y="2589260"/>
              <a:ext cx="168187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Test Error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105160" y="2151373"/>
            <a:ext cx="6516570" cy="3134907"/>
            <a:chOff x="927817" y="2337986"/>
            <a:chExt cx="6516570" cy="3134907"/>
          </a:xfrm>
        </p:grpSpPr>
        <p:sp>
          <p:nvSpPr>
            <p:cNvPr id="12" name="Freeform 11"/>
            <p:cNvSpPr/>
            <p:nvPr/>
          </p:nvSpPr>
          <p:spPr>
            <a:xfrm flipH="1"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1038578" y="2153355"/>
                    <a:pt x="2983089" y="2782712"/>
                    <a:pt x="5655733" y="2929468"/>
                  </a:cubicBezTo>
                </a:path>
              </a:pathLst>
            </a:custGeom>
            <a:ln w="44450">
              <a:headEnd type="stealt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TextBox 23"/>
            <p:cNvSpPr txBox="1"/>
            <p:nvPr/>
          </p:nvSpPr>
          <p:spPr>
            <a:xfrm rot="19183017">
              <a:off x="5217552" y="3364903"/>
              <a:ext cx="17860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5"/>
                  </a:solidFill>
                </a:rPr>
                <a:t>Variance</a:t>
              </a:r>
              <a:endParaRPr lang="en-US" sz="2800" b="1" baseline="30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11926" y="1459625"/>
            <a:ext cx="389988" cy="4429292"/>
            <a:chOff x="3934583" y="1646238"/>
            <a:chExt cx="389988" cy="442929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324571" y="1646238"/>
              <a:ext cx="0" cy="4429292"/>
            </a:xfrm>
            <a:prstGeom prst="line">
              <a:avLst/>
            </a:prstGeom>
            <a:ln w="412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16200000">
              <a:off x="3214995" y="2595910"/>
              <a:ext cx="18085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Optimal Value</a:t>
              </a:r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7529052" y="3236109"/>
            <a:ext cx="3010276" cy="52421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72117">
            <a:off x="2833098" y="3654998"/>
            <a:ext cx="2876461" cy="44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4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016992" y="1302162"/>
            <a:ext cx="6889702" cy="4586755"/>
            <a:chOff x="722799" y="1488775"/>
            <a:chExt cx="6889702" cy="4586755"/>
          </a:xfrm>
        </p:grpSpPr>
        <p:grpSp>
          <p:nvGrpSpPr>
            <p:cNvPr id="50" name="Group 49"/>
            <p:cNvGrpSpPr/>
            <p:nvPr/>
          </p:nvGrpSpPr>
          <p:grpSpPr>
            <a:xfrm>
              <a:off x="789451" y="1646238"/>
              <a:ext cx="6538086" cy="4429292"/>
              <a:chOff x="789451" y="1646238"/>
              <a:chExt cx="6538086" cy="4429292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789451" y="1959880"/>
                <a:ext cx="6516570" cy="1957071"/>
              </a:xfrm>
              <a:custGeom>
                <a:avLst/>
                <a:gdLst>
                  <a:gd name="connsiteX0" fmla="*/ 0 w 5342466"/>
                  <a:gd name="connsiteY0" fmla="*/ 0 h 1862695"/>
                  <a:gd name="connsiteX1" fmla="*/ 2599266 w 5342466"/>
                  <a:gd name="connsiteY1" fmla="*/ 1862666 h 1862695"/>
                  <a:gd name="connsiteX2" fmla="*/ 5342466 w 5342466"/>
                  <a:gd name="connsiteY2" fmla="*/ 50800 h 1862695"/>
                  <a:gd name="connsiteX0" fmla="*/ 0 w 5342466"/>
                  <a:gd name="connsiteY0" fmla="*/ 0 h 1744164"/>
                  <a:gd name="connsiteX1" fmla="*/ 2775216 w 5342466"/>
                  <a:gd name="connsiteY1" fmla="*/ 1744133 h 1744164"/>
                  <a:gd name="connsiteX2" fmla="*/ 5342466 w 5342466"/>
                  <a:gd name="connsiteY2" fmla="*/ 50800 h 1744164"/>
                  <a:gd name="connsiteX0" fmla="*/ 0 w 5342466"/>
                  <a:gd name="connsiteY0" fmla="*/ 0 h 1744257"/>
                  <a:gd name="connsiteX1" fmla="*/ 2775216 w 5342466"/>
                  <a:gd name="connsiteY1" fmla="*/ 1744133 h 1744257"/>
                  <a:gd name="connsiteX2" fmla="*/ 5342466 w 5342466"/>
                  <a:gd name="connsiteY2" fmla="*/ 50800 h 1744257"/>
                  <a:gd name="connsiteX0" fmla="*/ 0 w 5230498"/>
                  <a:gd name="connsiteY0" fmla="*/ 42333 h 1786510"/>
                  <a:gd name="connsiteX1" fmla="*/ 2775216 w 5230498"/>
                  <a:gd name="connsiteY1" fmla="*/ 1786466 h 1786510"/>
                  <a:gd name="connsiteX2" fmla="*/ 5230498 w 5230498"/>
                  <a:gd name="connsiteY2" fmla="*/ 0 h 1786510"/>
                  <a:gd name="connsiteX0" fmla="*/ 0 w 5214502"/>
                  <a:gd name="connsiteY0" fmla="*/ 0 h 1828819"/>
                  <a:gd name="connsiteX1" fmla="*/ 2759220 w 5214502"/>
                  <a:gd name="connsiteY1" fmla="*/ 1828799 h 1828819"/>
                  <a:gd name="connsiteX2" fmla="*/ 5214502 w 5214502"/>
                  <a:gd name="connsiteY2" fmla="*/ 42333 h 1828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14502" h="1828819">
                    <a:moveTo>
                      <a:pt x="0" y="0"/>
                    </a:moveTo>
                    <a:cubicBezTo>
                      <a:pt x="854427" y="927099"/>
                      <a:pt x="1890136" y="1821743"/>
                      <a:pt x="2759220" y="1828799"/>
                    </a:cubicBezTo>
                    <a:cubicBezTo>
                      <a:pt x="3628304" y="1835855"/>
                      <a:pt x="5214502" y="42333"/>
                      <a:pt x="5214502" y="42333"/>
                    </a:cubicBezTo>
                  </a:path>
                </a:pathLst>
              </a:custGeom>
              <a:ln w="3492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 rot="19395246">
                <a:off x="5091431" y="2589260"/>
                <a:ext cx="1681871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Test Error</a:t>
                </a:r>
              </a:p>
            </p:txBody>
          </p:sp>
          <p:sp>
            <p:nvSpPr>
              <p:cNvPr id="53" name="Freeform 52"/>
              <p:cNvSpPr/>
              <p:nvPr/>
            </p:nvSpPr>
            <p:spPr>
              <a:xfrm flipH="1">
                <a:off x="810967" y="2337986"/>
                <a:ext cx="6516570" cy="3134907"/>
              </a:xfrm>
              <a:custGeom>
                <a:avLst/>
                <a:gdLst>
                  <a:gd name="connsiteX0" fmla="*/ 0 w 5596467"/>
                  <a:gd name="connsiteY0" fmla="*/ 0 h 2861734"/>
                  <a:gd name="connsiteX1" fmla="*/ 5596467 w 5596467"/>
                  <a:gd name="connsiteY1" fmla="*/ 2861734 h 2861734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55733" h="2929468">
                    <a:moveTo>
                      <a:pt x="0" y="0"/>
                    </a:moveTo>
                    <a:cubicBezTo>
                      <a:pt x="1038578" y="2153355"/>
                      <a:pt x="2983089" y="2782712"/>
                      <a:pt x="5655733" y="2929468"/>
                    </a:cubicBezTo>
                  </a:path>
                </a:pathLst>
              </a:custGeom>
              <a:ln w="44450">
                <a:headEnd type="stealth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 rot="19183017">
                <a:off x="5100702" y="3364903"/>
                <a:ext cx="1786066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5"/>
                    </a:solidFill>
                  </a:rPr>
                  <a:t>Variance</a:t>
                </a:r>
                <a:endParaRPr lang="en-US" sz="2800" b="1" baseline="30000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>
                <a:off x="4207721" y="1646238"/>
                <a:ext cx="0" cy="4429292"/>
              </a:xfrm>
              <a:prstGeom prst="line">
                <a:avLst/>
              </a:prstGeom>
              <a:ln w="412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 rot="16200000">
                <a:off x="3098145" y="2595910"/>
                <a:ext cx="1808508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Optimal Value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22799" y="1488775"/>
              <a:ext cx="6889702" cy="457334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</a:t>
            </a:r>
            <a:r>
              <a:rPr lang="en-US" b="1" dirty="0"/>
              <a:t>Increasing Data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846643" y="1829848"/>
            <a:ext cx="0" cy="4059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846643" y="5888917"/>
            <a:ext cx="70336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4396" y="5888917"/>
            <a:ext cx="453521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Increasing Model Complexity</a:t>
            </a:r>
            <a:endParaRPr lang="en-US" sz="2400" dirty="0"/>
          </a:p>
        </p:txBody>
      </p:sp>
      <p:sp>
        <p:nvSpPr>
          <p:cNvPr id="17" name="Right Arrow 16"/>
          <p:cNvSpPr/>
          <p:nvPr/>
        </p:nvSpPr>
        <p:spPr>
          <a:xfrm>
            <a:off x="8499613" y="6076691"/>
            <a:ext cx="253639" cy="1164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1" name="Group 30"/>
          <p:cNvGrpSpPr/>
          <p:nvPr/>
        </p:nvGrpSpPr>
        <p:grpSpPr>
          <a:xfrm>
            <a:off x="3105160" y="2151373"/>
            <a:ext cx="6516570" cy="3134907"/>
            <a:chOff x="927817" y="2337986"/>
            <a:chExt cx="6516570" cy="3134907"/>
          </a:xfrm>
        </p:grpSpPr>
        <p:sp>
          <p:nvSpPr>
            <p:cNvPr id="14" name="Freeform 13"/>
            <p:cNvSpPr/>
            <p:nvPr/>
          </p:nvSpPr>
          <p:spPr>
            <a:xfrm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818445" y="1780822"/>
                    <a:pt x="2983089" y="2782712"/>
                    <a:pt x="5655733" y="2929468"/>
                  </a:cubicBezTo>
                </a:path>
              </a:pathLst>
            </a:custGeom>
            <a:ln w="44450">
              <a:tailEnd type="stealt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TextBox 19"/>
            <p:cNvSpPr txBox="1"/>
            <p:nvPr/>
          </p:nvSpPr>
          <p:spPr>
            <a:xfrm rot="521122">
              <a:off x="5680907" y="4817284"/>
              <a:ext cx="1282723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4"/>
                  </a:solidFill>
                </a:rPr>
                <a:t>(Bias)</a:t>
              </a:r>
              <a:r>
                <a:rPr lang="en-US" sz="2800" b="1" baseline="30000" dirty="0">
                  <a:solidFill>
                    <a:schemeClr val="accent4"/>
                  </a:solidFill>
                </a:rPr>
                <a:t>2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767053" y="2029831"/>
            <a:ext cx="6516570" cy="1957071"/>
            <a:chOff x="906301" y="1959880"/>
            <a:chExt cx="6516570" cy="1957071"/>
          </a:xfrm>
        </p:grpSpPr>
        <p:sp>
          <p:nvSpPr>
            <p:cNvPr id="15" name="Freeform 14"/>
            <p:cNvSpPr/>
            <p:nvPr/>
          </p:nvSpPr>
          <p:spPr>
            <a:xfrm>
              <a:off x="906301" y="1959880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 rot="19395246">
              <a:off x="5208281" y="2589260"/>
              <a:ext cx="168187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Test Error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580487" y="2476526"/>
            <a:ext cx="6516570" cy="3134907"/>
            <a:chOff x="927817" y="2337986"/>
            <a:chExt cx="6516570" cy="3134907"/>
          </a:xfrm>
        </p:grpSpPr>
        <p:sp>
          <p:nvSpPr>
            <p:cNvPr id="12" name="Freeform 11"/>
            <p:cNvSpPr/>
            <p:nvPr/>
          </p:nvSpPr>
          <p:spPr>
            <a:xfrm flipH="1"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1038578" y="2153355"/>
                    <a:pt x="2983089" y="2782712"/>
                    <a:pt x="5655733" y="2929468"/>
                  </a:cubicBezTo>
                </a:path>
              </a:pathLst>
            </a:custGeom>
            <a:ln w="44450">
              <a:headEnd type="stealt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TextBox 23"/>
            <p:cNvSpPr txBox="1"/>
            <p:nvPr/>
          </p:nvSpPr>
          <p:spPr>
            <a:xfrm rot="19183017">
              <a:off x="5217552" y="3364903"/>
              <a:ext cx="17860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5"/>
                  </a:solidFill>
                </a:rPr>
                <a:t>Variance</a:t>
              </a:r>
              <a:endParaRPr lang="en-US" sz="2800" b="1" baseline="30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893536" y="1459625"/>
            <a:ext cx="389988" cy="4429292"/>
            <a:chOff x="3934583" y="1646238"/>
            <a:chExt cx="389988" cy="442929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324571" y="1646238"/>
              <a:ext cx="0" cy="4429292"/>
            </a:xfrm>
            <a:prstGeom prst="line">
              <a:avLst/>
            </a:prstGeom>
            <a:ln w="412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16200000">
              <a:off x="3214995" y="2595910"/>
              <a:ext cx="18085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Optimal Value</a:t>
              </a:r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6481258" y="3710460"/>
            <a:ext cx="781611" cy="256564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522571" y="4653501"/>
            <a:ext cx="781611" cy="256564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8431255" y="3236108"/>
            <a:ext cx="3010276" cy="52421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72117">
            <a:off x="2978699" y="3802126"/>
            <a:ext cx="2876461" cy="44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2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control </a:t>
            </a:r>
            <a:r>
              <a:rPr lang="en-US" b="1" dirty="0"/>
              <a:t>model complexity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55" y="1825625"/>
            <a:ext cx="4515465" cy="4351339"/>
          </a:xfrm>
        </p:spPr>
        <p:txBody>
          <a:bodyPr/>
          <a:lstStyle/>
          <a:p>
            <a:r>
              <a:rPr lang="en-US" dirty="0"/>
              <a:t>So far:</a:t>
            </a:r>
          </a:p>
          <a:p>
            <a:pPr lvl="1"/>
            <a:r>
              <a:rPr lang="en-US" dirty="0"/>
              <a:t>Number of features</a:t>
            </a:r>
          </a:p>
          <a:p>
            <a:pPr lvl="1"/>
            <a:r>
              <a:rPr lang="en-US" dirty="0"/>
              <a:t>Choices of features</a:t>
            </a:r>
          </a:p>
          <a:p>
            <a:r>
              <a:rPr lang="en-US" b="1" dirty="0"/>
              <a:t>Next: Regularization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668812" y="1590209"/>
            <a:ext cx="6889702" cy="4586755"/>
            <a:chOff x="722799" y="1488775"/>
            <a:chExt cx="6889702" cy="4586755"/>
          </a:xfrm>
        </p:grpSpPr>
        <p:grpSp>
          <p:nvGrpSpPr>
            <p:cNvPr id="5" name="Group 4"/>
            <p:cNvGrpSpPr/>
            <p:nvPr/>
          </p:nvGrpSpPr>
          <p:grpSpPr>
            <a:xfrm>
              <a:off x="789451" y="1646238"/>
              <a:ext cx="6538086" cy="4429292"/>
              <a:chOff x="789451" y="1646238"/>
              <a:chExt cx="6538086" cy="4429292"/>
            </a:xfrm>
          </p:grpSpPr>
          <p:sp>
            <p:nvSpPr>
              <p:cNvPr id="7" name="Freeform 6"/>
              <p:cNvSpPr/>
              <p:nvPr/>
            </p:nvSpPr>
            <p:spPr>
              <a:xfrm>
                <a:off x="789451" y="1959880"/>
                <a:ext cx="6516570" cy="1957071"/>
              </a:xfrm>
              <a:custGeom>
                <a:avLst/>
                <a:gdLst>
                  <a:gd name="connsiteX0" fmla="*/ 0 w 5342466"/>
                  <a:gd name="connsiteY0" fmla="*/ 0 h 1862695"/>
                  <a:gd name="connsiteX1" fmla="*/ 2599266 w 5342466"/>
                  <a:gd name="connsiteY1" fmla="*/ 1862666 h 1862695"/>
                  <a:gd name="connsiteX2" fmla="*/ 5342466 w 5342466"/>
                  <a:gd name="connsiteY2" fmla="*/ 50800 h 1862695"/>
                  <a:gd name="connsiteX0" fmla="*/ 0 w 5342466"/>
                  <a:gd name="connsiteY0" fmla="*/ 0 h 1744164"/>
                  <a:gd name="connsiteX1" fmla="*/ 2775216 w 5342466"/>
                  <a:gd name="connsiteY1" fmla="*/ 1744133 h 1744164"/>
                  <a:gd name="connsiteX2" fmla="*/ 5342466 w 5342466"/>
                  <a:gd name="connsiteY2" fmla="*/ 50800 h 1744164"/>
                  <a:gd name="connsiteX0" fmla="*/ 0 w 5342466"/>
                  <a:gd name="connsiteY0" fmla="*/ 0 h 1744257"/>
                  <a:gd name="connsiteX1" fmla="*/ 2775216 w 5342466"/>
                  <a:gd name="connsiteY1" fmla="*/ 1744133 h 1744257"/>
                  <a:gd name="connsiteX2" fmla="*/ 5342466 w 5342466"/>
                  <a:gd name="connsiteY2" fmla="*/ 50800 h 1744257"/>
                  <a:gd name="connsiteX0" fmla="*/ 0 w 5230498"/>
                  <a:gd name="connsiteY0" fmla="*/ 42333 h 1786510"/>
                  <a:gd name="connsiteX1" fmla="*/ 2775216 w 5230498"/>
                  <a:gd name="connsiteY1" fmla="*/ 1786466 h 1786510"/>
                  <a:gd name="connsiteX2" fmla="*/ 5230498 w 5230498"/>
                  <a:gd name="connsiteY2" fmla="*/ 0 h 1786510"/>
                  <a:gd name="connsiteX0" fmla="*/ 0 w 5214502"/>
                  <a:gd name="connsiteY0" fmla="*/ 0 h 1828819"/>
                  <a:gd name="connsiteX1" fmla="*/ 2759220 w 5214502"/>
                  <a:gd name="connsiteY1" fmla="*/ 1828799 h 1828819"/>
                  <a:gd name="connsiteX2" fmla="*/ 5214502 w 5214502"/>
                  <a:gd name="connsiteY2" fmla="*/ 42333 h 1828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14502" h="1828819">
                    <a:moveTo>
                      <a:pt x="0" y="0"/>
                    </a:moveTo>
                    <a:cubicBezTo>
                      <a:pt x="854427" y="927099"/>
                      <a:pt x="1890136" y="1821743"/>
                      <a:pt x="2759220" y="1828799"/>
                    </a:cubicBezTo>
                    <a:cubicBezTo>
                      <a:pt x="3628304" y="1835855"/>
                      <a:pt x="5214502" y="42333"/>
                      <a:pt x="5214502" y="42333"/>
                    </a:cubicBezTo>
                  </a:path>
                </a:pathLst>
              </a:custGeom>
              <a:ln w="3492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9395246">
                <a:off x="5091431" y="2589260"/>
                <a:ext cx="1681871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Test Error</a:t>
                </a:r>
              </a:p>
            </p:txBody>
          </p:sp>
          <p:sp>
            <p:nvSpPr>
              <p:cNvPr id="9" name="Freeform 8"/>
              <p:cNvSpPr/>
              <p:nvPr/>
            </p:nvSpPr>
            <p:spPr>
              <a:xfrm flipH="1">
                <a:off x="810967" y="2337986"/>
                <a:ext cx="6516570" cy="3134907"/>
              </a:xfrm>
              <a:custGeom>
                <a:avLst/>
                <a:gdLst>
                  <a:gd name="connsiteX0" fmla="*/ 0 w 5596467"/>
                  <a:gd name="connsiteY0" fmla="*/ 0 h 2861734"/>
                  <a:gd name="connsiteX1" fmla="*/ 5596467 w 5596467"/>
                  <a:gd name="connsiteY1" fmla="*/ 2861734 h 2861734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55733" h="2929468">
                    <a:moveTo>
                      <a:pt x="0" y="0"/>
                    </a:moveTo>
                    <a:cubicBezTo>
                      <a:pt x="1038578" y="2153355"/>
                      <a:pt x="2983089" y="2782712"/>
                      <a:pt x="5655733" y="2929468"/>
                    </a:cubicBezTo>
                  </a:path>
                </a:pathLst>
              </a:custGeom>
              <a:ln w="44450">
                <a:headEnd type="stealth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183017">
                <a:off x="5100702" y="3364903"/>
                <a:ext cx="1786066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5"/>
                    </a:solidFill>
                  </a:rPr>
                  <a:t>Variance</a:t>
                </a:r>
                <a:endParaRPr lang="en-US" sz="2800" b="1" baseline="30000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4207721" y="1646238"/>
                <a:ext cx="0" cy="4429292"/>
              </a:xfrm>
              <a:prstGeom prst="line">
                <a:avLst/>
              </a:prstGeom>
              <a:ln w="412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16200000">
                <a:off x="3098145" y="2595910"/>
                <a:ext cx="1808508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Optimal Value</a:t>
                </a: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722799" y="1488775"/>
              <a:ext cx="6889702" cy="457334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V="1">
            <a:off x="4498463" y="2117895"/>
            <a:ext cx="0" cy="4059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498463" y="6176964"/>
            <a:ext cx="70336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16216" y="6176964"/>
            <a:ext cx="453521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Increasing Model Complexity</a:t>
            </a:r>
            <a:endParaRPr lang="en-US" sz="2400" dirty="0"/>
          </a:p>
        </p:txBody>
      </p:sp>
      <p:sp>
        <p:nvSpPr>
          <p:cNvPr id="16" name="Right Arrow 15"/>
          <p:cNvSpPr/>
          <p:nvPr/>
        </p:nvSpPr>
        <p:spPr>
          <a:xfrm>
            <a:off x="10151433" y="6364738"/>
            <a:ext cx="253639" cy="1164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7" name="Group 16"/>
          <p:cNvGrpSpPr/>
          <p:nvPr/>
        </p:nvGrpSpPr>
        <p:grpSpPr>
          <a:xfrm>
            <a:off x="4756980" y="2439420"/>
            <a:ext cx="6516570" cy="3134907"/>
            <a:chOff x="927817" y="2337986"/>
            <a:chExt cx="6516570" cy="3134907"/>
          </a:xfrm>
        </p:grpSpPr>
        <p:sp>
          <p:nvSpPr>
            <p:cNvPr id="18" name="Freeform 17"/>
            <p:cNvSpPr/>
            <p:nvPr/>
          </p:nvSpPr>
          <p:spPr>
            <a:xfrm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818445" y="1780822"/>
                    <a:pt x="2983089" y="2782712"/>
                    <a:pt x="5655733" y="2929468"/>
                  </a:cubicBezTo>
                </a:path>
              </a:pathLst>
            </a:custGeom>
            <a:ln w="44450">
              <a:tailEnd type="stealt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TextBox 18"/>
            <p:cNvSpPr txBox="1"/>
            <p:nvPr/>
          </p:nvSpPr>
          <p:spPr>
            <a:xfrm rot="521122">
              <a:off x="5680907" y="4817284"/>
              <a:ext cx="1282723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4"/>
                  </a:solidFill>
                </a:rPr>
                <a:t>(Bias)</a:t>
              </a:r>
              <a:r>
                <a:rPr lang="en-US" sz="2800" b="1" baseline="30000" dirty="0">
                  <a:solidFill>
                    <a:schemeClr val="accent4"/>
                  </a:solidFill>
                </a:rPr>
                <a:t>2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735464" y="2061314"/>
            <a:ext cx="6516570" cy="1957071"/>
            <a:chOff x="906301" y="1959880"/>
            <a:chExt cx="6516570" cy="1957071"/>
          </a:xfrm>
        </p:grpSpPr>
        <p:sp>
          <p:nvSpPr>
            <p:cNvPr id="21" name="Freeform 20"/>
            <p:cNvSpPr/>
            <p:nvPr/>
          </p:nvSpPr>
          <p:spPr>
            <a:xfrm>
              <a:off x="906301" y="1959880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TextBox 21"/>
            <p:cNvSpPr txBox="1"/>
            <p:nvPr/>
          </p:nvSpPr>
          <p:spPr>
            <a:xfrm rot="19395246">
              <a:off x="5208281" y="2589260"/>
              <a:ext cx="168187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Test Error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56980" y="2439420"/>
            <a:ext cx="6516570" cy="3134907"/>
            <a:chOff x="927817" y="2337986"/>
            <a:chExt cx="6516570" cy="3134907"/>
          </a:xfrm>
        </p:grpSpPr>
        <p:sp>
          <p:nvSpPr>
            <p:cNvPr id="24" name="Freeform 23"/>
            <p:cNvSpPr/>
            <p:nvPr/>
          </p:nvSpPr>
          <p:spPr>
            <a:xfrm flipH="1"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1038578" y="2153355"/>
                    <a:pt x="2983089" y="2782712"/>
                    <a:pt x="5655733" y="2929468"/>
                  </a:cubicBezTo>
                </a:path>
              </a:pathLst>
            </a:custGeom>
            <a:ln w="44450">
              <a:headEnd type="stealt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TextBox 24"/>
            <p:cNvSpPr txBox="1"/>
            <p:nvPr/>
          </p:nvSpPr>
          <p:spPr>
            <a:xfrm rot="19183017">
              <a:off x="5217552" y="3364903"/>
              <a:ext cx="17860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5"/>
                  </a:solidFill>
                </a:rPr>
                <a:t>Variance</a:t>
              </a:r>
              <a:endParaRPr lang="en-US" sz="2800" b="1" baseline="30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763746" y="1747672"/>
            <a:ext cx="389988" cy="4429292"/>
            <a:chOff x="3934583" y="1646238"/>
            <a:chExt cx="389988" cy="442929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324571" y="1646238"/>
              <a:ext cx="0" cy="4429292"/>
            </a:xfrm>
            <a:prstGeom prst="line">
              <a:avLst/>
            </a:prstGeom>
            <a:ln w="412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16200000">
              <a:off x="3214995" y="2595910"/>
              <a:ext cx="18085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Optimal Value</a:t>
              </a: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00000">
            <a:off x="9180872" y="3524156"/>
            <a:ext cx="3010276" cy="5242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72117">
            <a:off x="4484918" y="3943045"/>
            <a:ext cx="2876461" cy="44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25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Derivation 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715694"/>
          </a:xfrm>
        </p:spPr>
        <p:txBody>
          <a:bodyPr/>
          <a:lstStyle/>
          <a:p>
            <a:r>
              <a:rPr lang="en-US" dirty="0"/>
              <a:t>Match each of the following: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492" y="3494553"/>
            <a:ext cx="10922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492" y="4457168"/>
            <a:ext cx="46482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492" y="5686482"/>
            <a:ext cx="3860800" cy="55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9492" y="2633538"/>
            <a:ext cx="850900" cy="469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2541320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(1)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199" y="3448827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199" y="4472514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199" y="5660507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(4)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7812" y="2085921"/>
            <a:ext cx="4283865" cy="444378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0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Bias</a:t>
            </a:r>
            <a:r>
              <a:rPr lang="en-US" sz="3200" baseline="30000" dirty="0"/>
              <a:t>2</a:t>
            </a:r>
            <a:endParaRPr lang="en-US" sz="3200" dirty="0"/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Model Variance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Obs. Variance 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h(x)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h(x) + </a:t>
            </a:r>
            <a:r>
              <a:rPr lang="en-US" sz="3200" dirty="0">
                <a:solidFill>
                  <a:schemeClr val="accent4"/>
                </a:solidFill>
              </a:rPr>
              <a:t>ϵ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FD7F92-BF6D-E647-B1CF-7EDA589428E7}"/>
              </a:ext>
            </a:extLst>
          </p:cNvPr>
          <p:cNvSpPr/>
          <p:nvPr/>
        </p:nvSpPr>
        <p:spPr>
          <a:xfrm>
            <a:off x="6941760" y="1511657"/>
            <a:ext cx="51160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hlinkClick r:id="rId7"/>
              </a:rPr>
              <a:t>http://bit.ly/ds100-sp18-bvt</a:t>
            </a:r>
            <a:r>
              <a:rPr lang="en-US" sz="2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1692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Derivation 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715694"/>
          </a:xfrm>
        </p:spPr>
        <p:txBody>
          <a:bodyPr/>
          <a:lstStyle/>
          <a:p>
            <a:r>
              <a:rPr lang="en-US" dirty="0"/>
              <a:t>Match each of the following: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492" y="3494553"/>
            <a:ext cx="10922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492" y="4457168"/>
            <a:ext cx="46482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492" y="5686482"/>
            <a:ext cx="3860800" cy="55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9492" y="2633538"/>
            <a:ext cx="850900" cy="469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2541320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(1)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199" y="3448827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199" y="4472514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199" y="5660507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(4)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7812" y="2085921"/>
            <a:ext cx="4283865" cy="444378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0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Bias</a:t>
            </a:r>
            <a:r>
              <a:rPr lang="en-US" sz="3200" baseline="30000" dirty="0"/>
              <a:t>2</a:t>
            </a:r>
            <a:endParaRPr lang="en-US" sz="3200" dirty="0"/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Model Variance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Obs. Variance 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h(x)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h(x) + </a:t>
            </a:r>
            <a:r>
              <a:rPr lang="en-US" sz="3200" dirty="0">
                <a:solidFill>
                  <a:schemeClr val="accent4"/>
                </a:solidFill>
              </a:rPr>
              <a:t>ϵ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881692" y="2897579"/>
            <a:ext cx="4564136" cy="2397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028208" y="3728852"/>
            <a:ext cx="4429604" cy="1075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437692" y="3494554"/>
            <a:ext cx="1008136" cy="1562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759532" y="2633538"/>
            <a:ext cx="1674556" cy="3411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ADF1876-EAD4-A44F-8A1B-CBF9F4D9DDC0}"/>
              </a:ext>
            </a:extLst>
          </p:cNvPr>
          <p:cNvSpPr/>
          <p:nvPr/>
        </p:nvSpPr>
        <p:spPr>
          <a:xfrm>
            <a:off x="6941760" y="1511657"/>
            <a:ext cx="51160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hlinkClick r:id="rId7"/>
              </a:rPr>
              <a:t>http://bit.ly/ds100-sp18-bvt</a:t>
            </a:r>
            <a:r>
              <a:rPr lang="en-US" sz="2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4961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6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74" y="-519191"/>
            <a:ext cx="9040969" cy="9040969"/>
          </a:xfrm>
          <a:prstGeom prst="rect">
            <a:avLst/>
          </a:prstGeom>
          <a:effectLst>
            <a:softEdge rad="990600"/>
          </a:effec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2450" y="729682"/>
            <a:ext cx="10801350" cy="1325563"/>
          </a:xfrm>
        </p:spPr>
        <p:txBody>
          <a:bodyPr>
            <a:noAutofit/>
          </a:bodyPr>
          <a:lstStyle/>
          <a:p>
            <a:r>
              <a:rPr lang="en-US" sz="8000" b="1" dirty="0"/>
              <a:t>Regularization</a:t>
            </a:r>
            <a:br>
              <a:rPr lang="en-US" sz="3600" dirty="0"/>
            </a:br>
            <a:r>
              <a:rPr lang="en-US" sz="3600" dirty="0"/>
              <a:t>Parametrically Controlling the </a:t>
            </a:r>
            <a:br>
              <a:rPr lang="en-US" sz="3600" dirty="0"/>
            </a:br>
            <a:r>
              <a:rPr lang="en-US" sz="3600" i="1" dirty="0"/>
              <a:t>Model Complexity</a:t>
            </a:r>
            <a:endParaRPr lang="en-US" sz="3600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3923071"/>
            <a:ext cx="10515600" cy="2253893"/>
          </a:xfrm>
        </p:spPr>
        <p:txBody>
          <a:bodyPr/>
          <a:lstStyle/>
          <a:p>
            <a:r>
              <a:rPr lang="en-US" dirty="0"/>
              <a:t>Tradeoff:</a:t>
            </a:r>
          </a:p>
          <a:p>
            <a:pPr lvl="1"/>
            <a:r>
              <a:rPr lang="en-US" b="1" dirty="0"/>
              <a:t>Increase bias</a:t>
            </a:r>
          </a:p>
          <a:p>
            <a:pPr lvl="1"/>
            <a:r>
              <a:rPr lang="en-US" b="1" dirty="0"/>
              <a:t>Decrease variance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39539" y="2677854"/>
            <a:ext cx="1875835" cy="2646878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 prstMaterial="plastic">
              <a:bevelT h="25400" prst="softRound"/>
              <a:bevelB h="25400" prst="softRound"/>
            </a:sp3d>
          </a:bodyPr>
          <a:lstStyle/>
          <a:p>
            <a:r>
              <a:rPr lang="en-US" sz="166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𝜆 </a:t>
            </a:r>
          </a:p>
        </p:txBody>
      </p:sp>
    </p:spTree>
    <p:extLst>
      <p:ext uri="{BB962C8B-B14F-4D97-AF65-F5344CB8AC3E}">
        <p14:creationId xmlns:p14="http://schemas.microsoft.com/office/powerpoint/2010/main" val="1889586852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Regularization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4728117"/>
            <a:ext cx="10515600" cy="1838985"/>
          </a:xfrm>
        </p:spPr>
        <p:txBody>
          <a:bodyPr/>
          <a:lstStyle/>
          <a:p>
            <a:r>
              <a:rPr lang="en-US" dirty="0"/>
              <a:t>How should we define </a:t>
            </a:r>
            <a:r>
              <a:rPr lang="en-US" b="1" dirty="0"/>
              <a:t>R(</a:t>
            </a:r>
            <a:r>
              <a:rPr lang="en-US" b="1" dirty="0" err="1"/>
              <a:t>θ</a:t>
            </a:r>
            <a:r>
              <a:rPr lang="en-US" b="1" dirty="0"/>
              <a:t>)</a:t>
            </a:r>
            <a:r>
              <a:rPr lang="en-US" dirty="0"/>
              <a:t>?</a:t>
            </a:r>
          </a:p>
          <a:p>
            <a:r>
              <a:rPr lang="en-US" dirty="0"/>
              <a:t>How do we determine 𝜆?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78" y="2834714"/>
            <a:ext cx="6718300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277" y="3208746"/>
            <a:ext cx="1612900" cy="469900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4707674" y="1765249"/>
            <a:ext cx="2775570" cy="721472"/>
          </a:xfrm>
          <a:prstGeom prst="wedgeRectCallout">
            <a:avLst>
              <a:gd name="adj1" fmla="val -15208"/>
              <a:gd name="adj2" fmla="val 129303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Fit </a:t>
            </a:r>
            <a:r>
              <a:rPr lang="en-US" sz="2800"/>
              <a:t>the Data</a:t>
            </a:r>
            <a:endParaRPr lang="en-US" sz="2800" dirty="0"/>
          </a:p>
        </p:txBody>
      </p:sp>
      <p:sp>
        <p:nvSpPr>
          <p:cNvPr id="9" name="Rectangular Callout 8"/>
          <p:cNvSpPr/>
          <p:nvPr/>
        </p:nvSpPr>
        <p:spPr>
          <a:xfrm>
            <a:off x="8252678" y="1360447"/>
            <a:ext cx="3101122" cy="1126273"/>
          </a:xfrm>
          <a:prstGeom prst="wedgeRectCallout">
            <a:avLst>
              <a:gd name="adj1" fmla="val -17006"/>
              <a:gd name="adj2" fmla="val 95443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Penalize</a:t>
            </a:r>
          </a:p>
          <a:p>
            <a:pPr algn="ctr"/>
            <a:r>
              <a:rPr lang="en-US" sz="2800" dirty="0"/>
              <a:t>Complex Models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8119946" y="4092014"/>
            <a:ext cx="2765503" cy="869795"/>
          </a:xfrm>
          <a:prstGeom prst="wedgeRectCallout">
            <a:avLst>
              <a:gd name="adj1" fmla="val -16355"/>
              <a:gd name="adj2" fmla="val -875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Regularization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103317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8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50C28F-1837-5A4D-8790-54036FAD8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276" y="3078810"/>
            <a:ext cx="8039724" cy="3779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Regularization Function </a:t>
            </a:r>
            <a:r>
              <a:rPr lang="en-US" b="1" dirty="0"/>
              <a:t>R(</a:t>
            </a:r>
            <a:r>
              <a:rPr lang="en-US" b="1" dirty="0" err="1"/>
              <a:t>θ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434" y="1465934"/>
            <a:ext cx="10515600" cy="497350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b="1" dirty="0"/>
              <a:t>Goal: </a:t>
            </a:r>
            <a:r>
              <a:rPr lang="en-US" i="1" dirty="0"/>
              <a:t>Penalize model complexity</a:t>
            </a:r>
          </a:p>
          <a:p>
            <a:pPr marL="14287" indent="0">
              <a:buNone/>
            </a:pPr>
            <a:r>
              <a:rPr lang="en-US" dirty="0"/>
              <a:t>Recall earlier:</a:t>
            </a:r>
          </a:p>
          <a:p>
            <a:r>
              <a:rPr lang="en-US" dirty="0"/>
              <a:t>More features </a:t>
            </a:r>
            <a:r>
              <a:rPr lang="en-US" dirty="0">
                <a:sym typeface="Wingdings"/>
              </a:rPr>
              <a:t>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overfitting </a:t>
            </a:r>
            <a:r>
              <a:rPr lang="mr-IN" dirty="0">
                <a:sym typeface="Wingdings"/>
              </a:rPr>
              <a:t>…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How can we control 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overfitting through </a:t>
            </a:r>
            <a:r>
              <a:rPr lang="en-US" b="1" dirty="0" err="1"/>
              <a:t>θ</a:t>
            </a:r>
            <a:endParaRPr lang="en-US" dirty="0">
              <a:sym typeface="Wingdings"/>
            </a:endParaRPr>
          </a:p>
          <a:p>
            <a:r>
              <a:rPr lang="en-US" b="1" dirty="0">
                <a:sym typeface="Wingdings"/>
              </a:rPr>
              <a:t>Proposal: 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set weights = 0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to remove features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990" y="2111579"/>
            <a:ext cx="4260489" cy="5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4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294" y="2333348"/>
            <a:ext cx="3404386" cy="22695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333348"/>
            <a:ext cx="3404387" cy="22695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45145"/>
            <a:ext cx="10801350" cy="1325563"/>
          </a:xfrm>
        </p:spPr>
        <p:txBody>
          <a:bodyPr/>
          <a:lstStyle/>
          <a:p>
            <a:r>
              <a:rPr lang="en-US" dirty="0"/>
              <a:t>Common Regularization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4602938"/>
            <a:ext cx="5242560" cy="2173782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en-US" sz="2000" dirty="0"/>
              <a:t>Distributes weight across related features (robust)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Analytic solution (easy to compute)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Does not encourage sparsity </a:t>
            </a:r>
            <a:r>
              <a:rPr lang="en-US" sz="2000" dirty="0">
                <a:sym typeface="Wingdings"/>
              </a:rPr>
              <a:t>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small but non-zero weights.</a:t>
            </a:r>
            <a:endParaRPr 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514312" y="1605599"/>
            <a:ext cx="5355224" cy="1200329"/>
            <a:chOff x="-666742" y="4847459"/>
            <a:chExt cx="4462257" cy="10001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8716" y="4847459"/>
              <a:ext cx="2126799" cy="8366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-666742" y="4847459"/>
              <a:ext cx="2263009" cy="1000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accent2"/>
                  </a:solidFill>
                </a:rPr>
                <a:t>Ridge Regression</a:t>
              </a:r>
              <a:br>
                <a:rPr lang="en-US" sz="2400" dirty="0">
                  <a:solidFill>
                    <a:schemeClr val="accent2"/>
                  </a:solidFill>
                </a:rPr>
              </a:br>
              <a:r>
                <a:rPr lang="en-US" sz="2400" dirty="0">
                  <a:solidFill>
                    <a:schemeClr val="accent2"/>
                  </a:solidFill>
                </a:rPr>
                <a:t>(L2-Reg)</a:t>
              </a:r>
            </a:p>
            <a:p>
              <a:pPr algn="r"/>
              <a:endParaRPr lang="en-US" sz="24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098884" y="1605598"/>
            <a:ext cx="4068206" cy="1004026"/>
            <a:chOff x="4236883" y="4835625"/>
            <a:chExt cx="3389846" cy="83660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9213" y="4835625"/>
              <a:ext cx="2217516" cy="8366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236883" y="4846847"/>
              <a:ext cx="1185039" cy="692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accent2"/>
                  </a:solidFill>
                </a:rPr>
                <a:t>LASSO</a:t>
              </a:r>
            </a:p>
            <a:p>
              <a:pPr algn="r"/>
              <a:r>
                <a:rPr lang="en-US" sz="2400" dirty="0">
                  <a:solidFill>
                    <a:schemeClr val="accent2"/>
                  </a:solidFill>
                </a:rPr>
                <a:t>(L1-Reg)</a:t>
              </a:r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6989294" y="4602938"/>
            <a:ext cx="4743360" cy="2068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000" b="1" dirty="0"/>
              <a:t>Encourages sparsity </a:t>
            </a:r>
            <a:r>
              <a:rPr lang="en-US" sz="2000" dirty="0"/>
              <a:t>by setting weights = 0</a:t>
            </a:r>
          </a:p>
          <a:p>
            <a:pPr lvl="1">
              <a:spcBef>
                <a:spcPts val="1600"/>
              </a:spcBef>
            </a:pPr>
            <a:r>
              <a:rPr lang="en-US" sz="1600" dirty="0"/>
              <a:t>Used to select informative features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Does not have an analytic solution </a:t>
            </a:r>
            <a:r>
              <a:rPr lang="en-US" sz="2000" dirty="0">
                <a:sym typeface="Wingdings"/>
              </a:rPr>
              <a:t> </a:t>
            </a:r>
            <a:r>
              <a:rPr lang="en-US" sz="2000" dirty="0"/>
              <a:t> numerical methods</a:t>
            </a:r>
          </a:p>
        </p:txBody>
      </p:sp>
    </p:spTree>
    <p:extLst>
      <p:ext uri="{BB962C8B-B14F-4D97-AF65-F5344CB8AC3E}">
        <p14:creationId xmlns:p14="http://schemas.microsoft.com/office/powerpoint/2010/main" val="98608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data Linear?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60760" y="1461572"/>
            <a:ext cx="37561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What does it mean to be linear?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B7E5F2-3B58-7641-BA8D-FECBB225C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568" y="1925143"/>
            <a:ext cx="9971232" cy="44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63603"/>
      </p:ext>
    </p:extLst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264" y="-146407"/>
            <a:ext cx="10801350" cy="1325563"/>
          </a:xfrm>
        </p:spPr>
        <p:txBody>
          <a:bodyPr/>
          <a:lstStyle/>
          <a:p>
            <a:r>
              <a:rPr lang="en-US"/>
              <a:t>Regularization and Norm </a:t>
            </a:r>
            <a:r>
              <a:rPr lang="en-US" dirty="0"/>
              <a:t>Balls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299873" y="1806101"/>
            <a:ext cx="2980525" cy="1786919"/>
            <a:chOff x="5819063" y="2118944"/>
            <a:chExt cx="2980525" cy="1786919"/>
          </a:xfrm>
        </p:grpSpPr>
        <p:grpSp>
          <p:nvGrpSpPr>
            <p:cNvPr id="34" name="Group 33"/>
            <p:cNvGrpSpPr/>
            <p:nvPr/>
          </p:nvGrpSpPr>
          <p:grpSpPr>
            <a:xfrm rot="3081666">
              <a:off x="6415866" y="1522141"/>
              <a:ext cx="1786919" cy="2980525"/>
              <a:chOff x="2226669" y="3015426"/>
              <a:chExt cx="1786919" cy="1786919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2226669" y="3015426"/>
                <a:ext cx="1786919" cy="17869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448724" y="3237481"/>
                <a:ext cx="1342808" cy="13428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601299" y="3374541"/>
                <a:ext cx="1037659" cy="106868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681217" y="3456849"/>
                <a:ext cx="877822" cy="90407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752734" y="3530505"/>
                <a:ext cx="734789" cy="75676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868933" y="3650179"/>
                <a:ext cx="502390" cy="51741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961190" y="3745194"/>
                <a:ext cx="317877" cy="32738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 rot="18987675">
              <a:off x="7013442" y="278916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𝜃</a:t>
              </a:r>
              <a:r>
                <a:rPr lang="en-US" baseline="-25000">
                  <a:solidFill>
                    <a:schemeClr val="bg1"/>
                  </a:solidFill>
                </a:rPr>
                <a:t>opt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764942" y="2269898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𝜃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907114" y="2576144"/>
            <a:ext cx="0" cy="299448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13859" y="4073386"/>
            <a:ext cx="318651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2702879" y="2643798"/>
            <a:ext cx="132572" cy="13257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20172547">
            <a:off x="2428519" y="1347162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456602" y="3915874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𝜃</a:t>
            </a:r>
            <a:r>
              <a:rPr lang="en-US" baseline="-25000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264" y="-146407"/>
            <a:ext cx="10801350" cy="1325563"/>
          </a:xfrm>
        </p:spPr>
        <p:txBody>
          <a:bodyPr/>
          <a:lstStyle/>
          <a:p>
            <a:r>
              <a:rPr lang="en-US"/>
              <a:t>Regularization and Norm </a:t>
            </a:r>
            <a:r>
              <a:rPr lang="en-US" dirty="0"/>
              <a:t>Balls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299873" y="1806101"/>
            <a:ext cx="2980525" cy="1786919"/>
            <a:chOff x="5819063" y="2118944"/>
            <a:chExt cx="2980525" cy="1786919"/>
          </a:xfrm>
        </p:grpSpPr>
        <p:grpSp>
          <p:nvGrpSpPr>
            <p:cNvPr id="34" name="Group 33"/>
            <p:cNvGrpSpPr/>
            <p:nvPr/>
          </p:nvGrpSpPr>
          <p:grpSpPr>
            <a:xfrm rot="3081666">
              <a:off x="6415866" y="1522141"/>
              <a:ext cx="1786919" cy="2980525"/>
              <a:chOff x="2226669" y="3015426"/>
              <a:chExt cx="1786919" cy="1786919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2226669" y="3015426"/>
                <a:ext cx="1786919" cy="17869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448724" y="3237481"/>
                <a:ext cx="1342808" cy="13428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601299" y="3374541"/>
                <a:ext cx="1037659" cy="106868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681217" y="3456849"/>
                <a:ext cx="877822" cy="90407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752734" y="3530505"/>
                <a:ext cx="734789" cy="75676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868933" y="3650179"/>
                <a:ext cx="502390" cy="51741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961190" y="3745194"/>
                <a:ext cx="317877" cy="32738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 rot="18987675">
              <a:off x="7013442" y="278916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𝜃</a:t>
              </a:r>
              <a:r>
                <a:rPr lang="en-US" baseline="-25000">
                  <a:solidFill>
                    <a:schemeClr val="bg1"/>
                  </a:solidFill>
                </a:rPr>
                <a:t>opt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1334741" y="3501013"/>
            <a:ext cx="1144745" cy="11447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456602" y="3915874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𝜃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764942" y="2269898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𝜃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918701" y="5566159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L2 Norm (Ridge)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907114" y="2576144"/>
            <a:ext cx="0" cy="299448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13859" y="4073386"/>
            <a:ext cx="318651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2054807" y="3478131"/>
            <a:ext cx="132572" cy="13257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2380463" y="4447164"/>
            <a:ext cx="1042273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Weight </a:t>
            </a:r>
            <a:br>
              <a:rPr lang="en-US"/>
            </a:br>
            <a:r>
              <a:rPr lang="en-US"/>
              <a:t>sharing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20172547">
            <a:off x="2428519" y="1347162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167805" y="1126227"/>
            <a:ext cx="3897910" cy="4863459"/>
            <a:chOff x="4167805" y="1126227"/>
            <a:chExt cx="3897910" cy="4863459"/>
          </a:xfrm>
        </p:grpSpPr>
        <p:grpSp>
          <p:nvGrpSpPr>
            <p:cNvPr id="59" name="Group 58"/>
            <p:cNvGrpSpPr/>
            <p:nvPr/>
          </p:nvGrpSpPr>
          <p:grpSpPr>
            <a:xfrm>
              <a:off x="4167805" y="1606321"/>
              <a:ext cx="3897910" cy="4383365"/>
              <a:chOff x="476893" y="1919163"/>
              <a:chExt cx="3897910" cy="4383365"/>
            </a:xfrm>
          </p:grpSpPr>
          <p:grpSp>
            <p:nvGrpSpPr>
              <p:cNvPr id="12" name="Group 11"/>
              <p:cNvGrpSpPr/>
              <p:nvPr/>
            </p:nvGrpSpPr>
            <p:grpSpPr>
              <a:xfrm rot="3081666">
                <a:off x="1991081" y="1322360"/>
                <a:ext cx="1786919" cy="2980525"/>
                <a:chOff x="2226669" y="3015426"/>
                <a:chExt cx="1786919" cy="1786919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2226669" y="3015426"/>
                  <a:ext cx="1786919" cy="178691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2448724" y="3237481"/>
                  <a:ext cx="1342808" cy="134280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/>
                <p:cNvSpPr/>
                <p:nvPr/>
              </p:nvSpPr>
              <p:spPr>
                <a:xfrm>
                  <a:off x="2601299" y="3374541"/>
                  <a:ext cx="1037659" cy="106868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2681217" y="3456849"/>
                  <a:ext cx="877822" cy="90407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2752734" y="3530505"/>
                  <a:ext cx="734789" cy="756761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2868933" y="3650179"/>
                  <a:ext cx="502390" cy="51741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2961190" y="3745194"/>
                  <a:ext cx="317877" cy="327382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1" name="TextBox 50"/>
              <p:cNvSpPr txBox="1"/>
              <p:nvPr/>
            </p:nvSpPr>
            <p:spPr>
              <a:xfrm rot="18987675">
                <a:off x="2559323" y="2606496"/>
                <a:ext cx="572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</a:rPr>
                  <a:t>𝜃</a:t>
                </a:r>
                <a:r>
                  <a:rPr lang="en-US" baseline="-25000">
                    <a:solidFill>
                      <a:schemeClr val="bg1"/>
                    </a:solidFill>
                  </a:rPr>
                  <a:t>opt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476893" y="2588097"/>
                <a:ext cx="3533864" cy="3714431"/>
                <a:chOff x="476893" y="2588097"/>
                <a:chExt cx="3533864" cy="3714431"/>
              </a:xfrm>
            </p:grpSpPr>
            <p:sp>
              <p:nvSpPr>
                <p:cNvPr id="18" name="Rectangle 17"/>
                <p:cNvSpPr/>
                <p:nvPr/>
              </p:nvSpPr>
              <p:spPr>
                <a:xfrm rot="2700000">
                  <a:off x="1493383" y="3813798"/>
                  <a:ext cx="1151725" cy="115172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3611289" y="4234073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𝜃</a:t>
                  </a:r>
                  <a:r>
                    <a:rPr lang="en-US" baseline="-25000"/>
                    <a:t>1</a:t>
                  </a:r>
                  <a:endParaRPr lang="en-US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1919629" y="2588097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𝜃</a:t>
                  </a:r>
                  <a:r>
                    <a:rPr lang="en-US" baseline="-25000" dirty="0"/>
                    <a:t>2</a:t>
                  </a:r>
                  <a:endParaRPr lang="en-US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1051177" y="5933196"/>
                  <a:ext cx="20361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/>
                    <a:t>L1 Norm (LASSO)</a:t>
                  </a:r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>
                  <a:off x="2070148" y="2886960"/>
                  <a:ext cx="0" cy="2994485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>
                  <a:off x="476893" y="4384202"/>
                  <a:ext cx="3186510" cy="0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3" name="Oval 42"/>
                <p:cNvSpPr/>
                <p:nvPr/>
              </p:nvSpPr>
              <p:spPr>
                <a:xfrm>
                  <a:off x="2003861" y="3505749"/>
                  <a:ext cx="132572" cy="132572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4" name="TextBox 23"/>
            <p:cNvSpPr txBox="1"/>
            <p:nvPr/>
          </p:nvSpPr>
          <p:spPr>
            <a:xfrm>
              <a:off x="6081548" y="4443179"/>
              <a:ext cx="1164101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Sparsity</a:t>
              </a:r>
            </a:p>
            <a:p>
              <a:r>
                <a:rPr lang="en-US" dirty="0"/>
                <a:t>inducing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261229" y="3205452"/>
              <a:ext cx="1433544" cy="646331"/>
              <a:chOff x="4261229" y="3205452"/>
              <a:chExt cx="1433544" cy="64633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4261229" y="3205452"/>
                <a:ext cx="1202573" cy="646331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Snaps to </a:t>
                </a:r>
              </a:p>
              <a:p>
                <a:r>
                  <a:rPr lang="en-US" dirty="0"/>
                  <a:t>corners</a:t>
                </a: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 flipV="1">
                <a:off x="5233194" y="3259193"/>
                <a:ext cx="461579" cy="3267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 rot="20172547">
              <a:off x="6263407" y="1126227"/>
              <a:ext cx="62228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Loss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85219" y="1406644"/>
            <a:ext cx="4279320" cy="4805846"/>
            <a:chOff x="7785219" y="1406644"/>
            <a:chExt cx="4279320" cy="4805846"/>
          </a:xfrm>
        </p:grpSpPr>
        <p:grpSp>
          <p:nvGrpSpPr>
            <p:cNvPr id="15" name="Group 14"/>
            <p:cNvGrpSpPr/>
            <p:nvPr/>
          </p:nvGrpSpPr>
          <p:grpSpPr>
            <a:xfrm>
              <a:off x="7785219" y="1825897"/>
              <a:ext cx="3955316" cy="4386593"/>
              <a:chOff x="7741021" y="1976180"/>
              <a:chExt cx="3955316" cy="4386593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8715812" y="1976180"/>
                <a:ext cx="2980525" cy="1786919"/>
                <a:chOff x="5819063" y="2118944"/>
                <a:chExt cx="2980525" cy="1786919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 rot="3081666">
                  <a:off x="6415866" y="1522141"/>
                  <a:ext cx="1786919" cy="2980525"/>
                  <a:chOff x="2226669" y="3015426"/>
                  <a:chExt cx="1786919" cy="1786919"/>
                </a:xfrm>
              </p:grpSpPr>
              <p:sp>
                <p:nvSpPr>
                  <p:cNvPr id="69" name="Oval 68"/>
                  <p:cNvSpPr/>
                  <p:nvPr/>
                </p:nvSpPr>
                <p:spPr>
                  <a:xfrm>
                    <a:off x="2226669" y="3015426"/>
                    <a:ext cx="1786919" cy="178691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2448724" y="3237481"/>
                    <a:ext cx="1342808" cy="1342808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Oval 70"/>
                  <p:cNvSpPr/>
                  <p:nvPr/>
                </p:nvSpPr>
                <p:spPr>
                  <a:xfrm>
                    <a:off x="2601299" y="3374541"/>
                    <a:ext cx="1037659" cy="1068688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Oval 71"/>
                  <p:cNvSpPr/>
                  <p:nvPr/>
                </p:nvSpPr>
                <p:spPr>
                  <a:xfrm>
                    <a:off x="2681217" y="3456849"/>
                    <a:ext cx="877822" cy="90407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Oval 72"/>
                  <p:cNvSpPr/>
                  <p:nvPr/>
                </p:nvSpPr>
                <p:spPr>
                  <a:xfrm>
                    <a:off x="2752734" y="3530505"/>
                    <a:ext cx="734789" cy="756761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Oval 73"/>
                  <p:cNvSpPr/>
                  <p:nvPr/>
                </p:nvSpPr>
                <p:spPr>
                  <a:xfrm>
                    <a:off x="2868933" y="3650179"/>
                    <a:ext cx="502390" cy="517413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Oval 74"/>
                  <p:cNvSpPr/>
                  <p:nvPr/>
                </p:nvSpPr>
                <p:spPr>
                  <a:xfrm>
                    <a:off x="2961190" y="3745194"/>
                    <a:ext cx="317877" cy="327382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8" name="TextBox 67"/>
                <p:cNvSpPr txBox="1"/>
                <p:nvPr/>
              </p:nvSpPr>
              <p:spPr>
                <a:xfrm rot="18987675">
                  <a:off x="7013442" y="2789168"/>
                  <a:ext cx="5725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𝜃</a:t>
                  </a:r>
                  <a:r>
                    <a:rPr lang="en-US" baseline="-25000" dirty="0">
                      <a:solidFill>
                        <a:schemeClr val="bg1"/>
                      </a:solidFill>
                    </a:rPr>
                    <a:t>opt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3" name="Decision 12"/>
              <p:cNvSpPr/>
              <p:nvPr/>
            </p:nvSpPr>
            <p:spPr>
              <a:xfrm>
                <a:off x="8714936" y="3617554"/>
                <a:ext cx="1231395" cy="1231395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5000"/>
                    </a:moveTo>
                    <a:cubicBezTo>
                      <a:pt x="1865" y="1564"/>
                      <a:pt x="1833" y="1427"/>
                      <a:pt x="5000" y="0"/>
                    </a:cubicBezTo>
                    <a:cubicBezTo>
                      <a:pt x="8048" y="1624"/>
                      <a:pt x="8372" y="1879"/>
                      <a:pt x="10000" y="5000"/>
                    </a:cubicBezTo>
                    <a:cubicBezTo>
                      <a:pt x="8167" y="8111"/>
                      <a:pt x="8351" y="8098"/>
                      <a:pt x="5000" y="10000"/>
                    </a:cubicBezTo>
                    <a:cubicBezTo>
                      <a:pt x="1816" y="8126"/>
                      <a:pt x="2130" y="8412"/>
                      <a:pt x="0" y="5000"/>
                    </a:cubicBezTo>
                    <a:close/>
                  </a:path>
                </a:pathLst>
              </a:custGeom>
              <a:solidFill>
                <a:srgbClr val="7030A0"/>
              </a:solidFill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7741021" y="2420181"/>
                <a:ext cx="3542211" cy="3942592"/>
                <a:chOff x="4833049" y="2582741"/>
                <a:chExt cx="3542211" cy="3942592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>
                  <a:off x="7975792" y="4228717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𝜃</a:t>
                  </a:r>
                  <a:r>
                    <a:rPr lang="en-US" baseline="-25000"/>
                    <a:t>1</a:t>
                  </a:r>
                  <a:endParaRPr lang="en-US"/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6284132" y="2582741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𝜃</a:t>
                  </a:r>
                  <a:r>
                    <a:rPr lang="en-US" baseline="-25000" dirty="0"/>
                    <a:t>2</a:t>
                  </a:r>
                  <a:endParaRPr lang="en-US" dirty="0"/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5637454" y="5879002"/>
                  <a:ext cx="15953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L1 + L2 Norm</a:t>
                  </a:r>
                </a:p>
                <a:p>
                  <a:pPr algn="ctr"/>
                  <a:r>
                    <a:rPr lang="en-US" dirty="0"/>
                    <a:t>(Elastic Net)</a:t>
                  </a:r>
                </a:p>
              </p:txBody>
            </p:sp>
            <p:cxnSp>
              <p:nvCxnSpPr>
                <p:cNvPr id="64" name="Straight Arrow Connector 63"/>
                <p:cNvCxnSpPr/>
                <p:nvPr/>
              </p:nvCxnSpPr>
              <p:spPr>
                <a:xfrm>
                  <a:off x="6426304" y="2888987"/>
                  <a:ext cx="0" cy="2994485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/>
                <p:cNvCxnSpPr/>
                <p:nvPr/>
              </p:nvCxnSpPr>
              <p:spPr>
                <a:xfrm>
                  <a:off x="4833049" y="4386229"/>
                  <a:ext cx="3186510" cy="0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6" name="Oval 65"/>
                <p:cNvSpPr/>
                <p:nvPr/>
              </p:nvSpPr>
              <p:spPr>
                <a:xfrm>
                  <a:off x="6419889" y="3730504"/>
                  <a:ext cx="155837" cy="155448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1" name="TextBox 80"/>
            <p:cNvSpPr txBox="1"/>
            <p:nvPr/>
          </p:nvSpPr>
          <p:spPr>
            <a:xfrm>
              <a:off x="9784748" y="4461415"/>
              <a:ext cx="2279791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Compromise</a:t>
              </a:r>
              <a:r>
                <a:rPr lang="mr-IN" dirty="0"/>
                <a:t>…</a:t>
              </a:r>
              <a:endParaRPr lang="en-US" dirty="0"/>
            </a:p>
            <a:p>
              <a:r>
                <a:rPr lang="en-US" dirty="0"/>
                <a:t>Two parameters </a:t>
              </a:r>
              <a:r>
                <a:rPr lang="mr-IN" dirty="0"/>
                <a:t>…</a:t>
              </a:r>
              <a:endParaRPr lang="en-US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888382" y="3203808"/>
              <a:ext cx="1347920" cy="646331"/>
              <a:chOff x="7888382" y="3203808"/>
              <a:chExt cx="1347920" cy="646331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7888382" y="3203808"/>
                <a:ext cx="1202573" cy="646331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Snaps to </a:t>
                </a:r>
              </a:p>
              <a:p>
                <a:r>
                  <a:rPr lang="en-US" dirty="0"/>
                  <a:t>corners</a:t>
                </a:r>
              </a:p>
            </p:txBody>
          </p:sp>
          <p:cxnSp>
            <p:nvCxnSpPr>
              <p:cNvPr id="79" name="Straight Arrow Connector 78"/>
              <p:cNvCxnSpPr/>
              <p:nvPr/>
            </p:nvCxnSpPr>
            <p:spPr>
              <a:xfrm flipV="1">
                <a:off x="8850211" y="3506723"/>
                <a:ext cx="386091" cy="904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3" name="TextBox 82"/>
            <p:cNvSpPr txBox="1"/>
            <p:nvPr/>
          </p:nvSpPr>
          <p:spPr>
            <a:xfrm rot="20172547">
              <a:off x="9834165" y="1406644"/>
              <a:ext cx="62228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Loss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590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Demo!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shapes of the norm balls.</a:t>
            </a:r>
          </a:p>
          <a:p>
            <a:r>
              <a:rPr lang="en-US" dirty="0"/>
              <a:t>Maybe show reg. effects on actual models.</a:t>
            </a:r>
          </a:p>
        </p:txBody>
      </p:sp>
    </p:spTree>
    <p:extLst>
      <p:ext uri="{BB962C8B-B14F-4D97-AF65-F5344CB8AC3E}">
        <p14:creationId xmlns:p14="http://schemas.microsoft.com/office/powerpoint/2010/main" val="3207318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25232" y="2240691"/>
            <a:ext cx="370703" cy="541621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Optimal 𝜆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3723503"/>
            <a:ext cx="11065476" cy="2453461"/>
          </a:xfrm>
        </p:spPr>
        <p:txBody>
          <a:bodyPr/>
          <a:lstStyle/>
          <a:p>
            <a:r>
              <a:rPr lang="en-US" dirty="0"/>
              <a:t>Value of 𝜆 determines bias-variance tradeoff</a:t>
            </a:r>
          </a:p>
          <a:p>
            <a:pPr lvl="1"/>
            <a:r>
              <a:rPr lang="en-US" dirty="0"/>
              <a:t>Larger values </a:t>
            </a:r>
            <a:r>
              <a:rPr lang="en-US" dirty="0">
                <a:sym typeface="Wingdings"/>
              </a:rPr>
              <a:t> more regularization  more bias  less variance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970983" y="1938380"/>
            <a:ext cx="8605799" cy="1257300"/>
            <a:chOff x="1534378" y="1196975"/>
            <a:chExt cx="8605799" cy="12573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4378" y="1196975"/>
              <a:ext cx="6718300" cy="12573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7277" y="1571007"/>
              <a:ext cx="1612900" cy="46990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197" y="7118155"/>
            <a:ext cx="2636803" cy="199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82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37" y="90804"/>
            <a:ext cx="1080135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384" y="368537"/>
            <a:ext cx="5434768" cy="366197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54684" y="4030513"/>
            <a:ext cx="7573028" cy="2428871"/>
            <a:chOff x="985795" y="4183349"/>
            <a:chExt cx="7315017" cy="2346120"/>
          </a:xfrm>
        </p:grpSpPr>
        <p:grpSp>
          <p:nvGrpSpPr>
            <p:cNvPr id="7" name="Group 6"/>
            <p:cNvGrpSpPr/>
            <p:nvPr/>
          </p:nvGrpSpPr>
          <p:grpSpPr>
            <a:xfrm>
              <a:off x="1582512" y="4568142"/>
              <a:ext cx="6718300" cy="1961327"/>
              <a:chOff x="1534378" y="1196975"/>
              <a:chExt cx="6718300" cy="196132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4378" y="1196975"/>
                <a:ext cx="6718300" cy="12573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0048" y="2688402"/>
                <a:ext cx="1612900" cy="469900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985795" y="4183349"/>
              <a:ext cx="26404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/>
                <a:t>Regularization</a:t>
              </a:r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4599" y="3908813"/>
            <a:ext cx="4203700" cy="281410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484641" y="1286456"/>
            <a:ext cx="2709695" cy="2271283"/>
            <a:chOff x="989728" y="566116"/>
            <a:chExt cx="6186375" cy="518545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47488" y="825834"/>
              <a:ext cx="410066" cy="17086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62803" y="4913373"/>
              <a:ext cx="4813300" cy="8382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17512" y="3445613"/>
              <a:ext cx="4254500" cy="6604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9728" y="566116"/>
              <a:ext cx="3400420" cy="90861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17512" y="2102055"/>
              <a:ext cx="3479800" cy="838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916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it mean to be a linear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36289"/>
            <a:ext cx="10515600" cy="287620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In what sense is the above </a:t>
            </a:r>
            <a:r>
              <a:rPr lang="en-US" b="1" dirty="0"/>
              <a:t>model linear</a:t>
            </a:r>
            <a:r>
              <a:rPr lang="en-US" dirty="0"/>
              <a:t>? </a:t>
            </a:r>
          </a:p>
          <a:p>
            <a:pPr marL="14287" indent="0">
              <a:buNone/>
            </a:pPr>
            <a:r>
              <a:rPr lang="en-US" dirty="0"/>
              <a:t>Are linear models linear in the 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the features?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the parameters?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351" y="1646238"/>
            <a:ext cx="7005198" cy="150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349740" cy="1325563"/>
          </a:xfrm>
        </p:spPr>
        <p:txBody>
          <a:bodyPr/>
          <a:lstStyle/>
          <a:p>
            <a:r>
              <a:rPr lang="en-US" dirty="0"/>
              <a:t>Introducing Non-linear Feature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704" y="2158584"/>
            <a:ext cx="10515600" cy="4605378"/>
          </a:xfrm>
        </p:spPr>
        <p:txBody>
          <a:bodyPr>
            <a:normAutofit/>
          </a:bodyPr>
          <a:lstStyle/>
          <a:p>
            <a:r>
              <a:rPr lang="en-US" dirty="0"/>
              <a:t>One reasonable feature function might be: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That 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</a:t>
            </a:r>
            <a:r>
              <a:rPr lang="en-US" b="1" dirty="0"/>
              <a:t>still a linear model</a:t>
            </a:r>
            <a:r>
              <a:rPr lang="en-US" dirty="0"/>
              <a:t>, in the parameters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079C4B-4F90-2B4B-901D-6E8DE0560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83" y="6209440"/>
            <a:ext cx="203200" cy="330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928D0-23F5-B042-9FD1-A3D136A7F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424" y="5119131"/>
            <a:ext cx="7302500" cy="52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D8C05B-5354-3742-B75D-0D64F278E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504" y="2503928"/>
            <a:ext cx="5824280" cy="2583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42C7F-9573-304F-B091-D17720C37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424" y="3014526"/>
            <a:ext cx="45593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7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fundamental challenges in learning?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482A69-A540-1641-85D5-E9A56502A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05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Challenges in Learning?</a:t>
            </a:r>
            <a:endParaRPr lang="en-US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7133823" cy="4351339"/>
          </a:xfrm>
        </p:spPr>
        <p:txBody>
          <a:bodyPr/>
          <a:lstStyle/>
          <a:p>
            <a:r>
              <a:rPr lang="en-US" b="1" i="1" dirty="0"/>
              <a:t>Fit</a:t>
            </a:r>
            <a:r>
              <a:rPr lang="en-US" b="1" dirty="0"/>
              <a:t> the Data</a:t>
            </a:r>
          </a:p>
          <a:p>
            <a:pPr lvl="1"/>
            <a:r>
              <a:rPr lang="en-US" dirty="0"/>
              <a:t>Provide an explanation for what we observe</a:t>
            </a:r>
          </a:p>
          <a:p>
            <a:r>
              <a:rPr lang="en-US" b="1" i="1" dirty="0"/>
              <a:t>Generalize</a:t>
            </a:r>
            <a:r>
              <a:rPr lang="en-US" b="1" dirty="0"/>
              <a:t> to the World</a:t>
            </a:r>
            <a:endParaRPr lang="en-US" dirty="0"/>
          </a:p>
          <a:p>
            <a:pPr lvl="1"/>
            <a:r>
              <a:rPr lang="en-US" dirty="0"/>
              <a:t>Predict the future</a:t>
            </a:r>
          </a:p>
          <a:p>
            <a:pPr lvl="1"/>
            <a:r>
              <a:rPr lang="en-US" dirty="0"/>
              <a:t>Explain the unobserved</a:t>
            </a:r>
          </a:p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832015" y="1833863"/>
            <a:ext cx="7349543" cy="5032375"/>
            <a:chOff x="4815539" y="1825625"/>
            <a:chExt cx="7349543" cy="50323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7016" y="1825625"/>
              <a:ext cx="3708066" cy="503237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815539" y="6176964"/>
              <a:ext cx="3580326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Is this cat grumpy or are we overfitting </a:t>
              </a:r>
              <a:r>
                <a:rPr lang="en-US"/>
                <a:t>to human faces?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310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Challenges in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Bias:</a:t>
            </a:r>
            <a:r>
              <a:rPr lang="en-US" sz="3200" dirty="0"/>
              <a:t> the expected deviation between the predicted value and the true value</a:t>
            </a:r>
          </a:p>
          <a:p>
            <a:r>
              <a:rPr lang="en-US" sz="3200" b="1" dirty="0"/>
              <a:t>Variance: </a:t>
            </a:r>
            <a:r>
              <a:rPr lang="en-US" sz="3200" dirty="0"/>
              <a:t>two sources</a:t>
            </a:r>
            <a:endParaRPr lang="en-US" sz="3200" b="1" dirty="0"/>
          </a:p>
          <a:p>
            <a:pPr lvl="1"/>
            <a:r>
              <a:rPr lang="en-US" b="1" dirty="0"/>
              <a:t>Observation Variance: </a:t>
            </a:r>
            <a:r>
              <a:rPr lang="en-US" dirty="0"/>
              <a:t>the variability of the random noise in the process we are trying to model. </a:t>
            </a:r>
          </a:p>
          <a:p>
            <a:pPr lvl="1"/>
            <a:r>
              <a:rPr lang="en-US" b="1" dirty="0"/>
              <a:t>Estimated Model Variance:</a:t>
            </a:r>
            <a:r>
              <a:rPr lang="en-US" dirty="0"/>
              <a:t> the variability in the predicted value across different training datasets. </a:t>
            </a:r>
          </a:p>
        </p:txBody>
      </p:sp>
    </p:spTree>
    <p:extLst>
      <p:ext uri="{BB962C8B-B14F-4D97-AF65-F5344CB8AC3E}">
        <p14:creationId xmlns:p14="http://schemas.microsoft.com/office/powerpoint/2010/main" val="96159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48778</TotalTime>
  <Words>1133</Words>
  <Application>Microsoft Macintosh PowerPoint</Application>
  <PresentationFormat>Widescreen</PresentationFormat>
  <Paragraphs>298</Paragraphs>
  <Slides>44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Arial</vt:lpstr>
      <vt:lpstr>Calibri</vt:lpstr>
      <vt:lpstr>Century Gothic</vt:lpstr>
      <vt:lpstr>Courier New</vt:lpstr>
      <vt:lpstr>Helvetica Neue</vt:lpstr>
      <vt:lpstr>Helvetica Neue Light</vt:lpstr>
      <vt:lpstr>Mangal</vt:lpstr>
      <vt:lpstr>Monaco</vt:lpstr>
      <vt:lpstr>Times</vt:lpstr>
      <vt:lpstr>Wingdings</vt:lpstr>
      <vt:lpstr>1_Office Theme</vt:lpstr>
      <vt:lpstr>Custom Theme</vt:lpstr>
      <vt:lpstr>The Bias Variance Tradeoff and Regularization</vt:lpstr>
      <vt:lpstr>Quick announcements</vt:lpstr>
      <vt:lpstr>Linear models for  non-linear relationships</vt:lpstr>
      <vt:lpstr>Is this data Linear?</vt:lpstr>
      <vt:lpstr>What does it mean to be a linear model?</vt:lpstr>
      <vt:lpstr>Introducing Non-linear Feature Functions</vt:lpstr>
      <vt:lpstr>What are the fundamental challenges in learning?</vt:lpstr>
      <vt:lpstr>Fundamental Challenges in Learning?</vt:lpstr>
      <vt:lpstr>Fundamental Challenges in Learning?</vt:lpstr>
      <vt:lpstr>Bias </vt:lpstr>
      <vt:lpstr>Observation Variance</vt:lpstr>
      <vt:lpstr>Estimated Model Variance</vt:lpstr>
      <vt:lpstr>Estimated Model Variance</vt:lpstr>
      <vt:lpstr>The Bias-Variance Tradeoff</vt:lpstr>
      <vt:lpstr>Visually</vt:lpstr>
      <vt:lpstr>Demo</vt:lpstr>
      <vt:lpstr>Analysis of the  Bias-Variance Trade-off</vt:lpstr>
      <vt:lpstr>Analysis of Squared Error</vt:lpstr>
      <vt:lpstr>Analysis of Squared Error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Bias Variance Plot</vt:lpstr>
      <vt:lpstr>Bias Variance Increasing Data</vt:lpstr>
      <vt:lpstr>How do we control model complexity?</vt:lpstr>
      <vt:lpstr>Bias Variance Derivation Quiz</vt:lpstr>
      <vt:lpstr>Bias Variance Derivation Quiz</vt:lpstr>
      <vt:lpstr>Regularization Parametrically Controlling the  Model Complexity</vt:lpstr>
      <vt:lpstr>Basic Idea of Regularization</vt:lpstr>
      <vt:lpstr>The Regularization Function R(θ)</vt:lpstr>
      <vt:lpstr>Common Regularization Functions</vt:lpstr>
      <vt:lpstr>Regularization and Norm Balls</vt:lpstr>
      <vt:lpstr>Regularization and Norm Balls</vt:lpstr>
      <vt:lpstr>Python Demo!</vt:lpstr>
      <vt:lpstr>Determining the Optimal 𝜆 </vt:lpstr>
      <vt:lpstr>Summary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Fernando Perez</cp:lastModifiedBy>
  <cp:revision>1092</cp:revision>
  <cp:lastPrinted>2017-03-07T22:49:55Z</cp:lastPrinted>
  <dcterms:created xsi:type="dcterms:W3CDTF">2016-06-11T00:34:45Z</dcterms:created>
  <dcterms:modified xsi:type="dcterms:W3CDTF">2018-03-15T17:52:37Z</dcterms:modified>
</cp:coreProperties>
</file>